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84"/>
  </p:notesMasterIdLst>
  <p:handoutMasterIdLst>
    <p:handoutMasterId r:id="rId85"/>
  </p:handoutMasterIdLst>
  <p:sldIdLst>
    <p:sldId id="257" r:id="rId2"/>
    <p:sldId id="258" r:id="rId3"/>
    <p:sldId id="350" r:id="rId4"/>
    <p:sldId id="351" r:id="rId5"/>
    <p:sldId id="352" r:id="rId6"/>
    <p:sldId id="353" r:id="rId7"/>
    <p:sldId id="354" r:id="rId8"/>
    <p:sldId id="355" r:id="rId9"/>
    <p:sldId id="356" r:id="rId10"/>
    <p:sldId id="357" r:id="rId11"/>
    <p:sldId id="358" r:id="rId12"/>
    <p:sldId id="359" r:id="rId13"/>
    <p:sldId id="360" r:id="rId14"/>
    <p:sldId id="399" r:id="rId15"/>
    <p:sldId id="361" r:id="rId16"/>
    <p:sldId id="362" r:id="rId17"/>
    <p:sldId id="363" r:id="rId18"/>
    <p:sldId id="364" r:id="rId19"/>
    <p:sldId id="365" r:id="rId20"/>
    <p:sldId id="366" r:id="rId21"/>
    <p:sldId id="367" r:id="rId22"/>
    <p:sldId id="368" r:id="rId23"/>
    <p:sldId id="369" r:id="rId24"/>
    <p:sldId id="370" r:id="rId25"/>
    <p:sldId id="371" r:id="rId26"/>
    <p:sldId id="345" r:id="rId27"/>
    <p:sldId id="346" r:id="rId28"/>
    <p:sldId id="372" r:id="rId29"/>
    <p:sldId id="373" r:id="rId30"/>
    <p:sldId id="400" r:id="rId31"/>
    <p:sldId id="374" r:id="rId32"/>
    <p:sldId id="375" r:id="rId33"/>
    <p:sldId id="398" r:id="rId34"/>
    <p:sldId id="401" r:id="rId35"/>
    <p:sldId id="402"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403" r:id="rId54"/>
    <p:sldId id="404" r:id="rId55"/>
    <p:sldId id="405" r:id="rId56"/>
    <p:sldId id="406" r:id="rId57"/>
    <p:sldId id="407" r:id="rId58"/>
    <p:sldId id="408" r:id="rId59"/>
    <p:sldId id="409" r:id="rId60"/>
    <p:sldId id="410" r:id="rId61"/>
    <p:sldId id="411" r:id="rId62"/>
    <p:sldId id="426" r:id="rId63"/>
    <p:sldId id="427" r:id="rId64"/>
    <p:sldId id="428" r:id="rId65"/>
    <p:sldId id="429" r:id="rId66"/>
    <p:sldId id="393" r:id="rId67"/>
    <p:sldId id="394" r:id="rId68"/>
    <p:sldId id="395"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a — symbol zastępcz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45008F-94DB-43E0-8C9F-1F0525894FDF}" type="datetime1">
              <a:rPr lang="pl-PL" smtClean="0"/>
              <a:t>23.04.2021</a:t>
            </a:fld>
            <a:endParaRPr lang="en-US" dirty="0"/>
          </a:p>
        </p:txBody>
      </p:sp>
      <p:sp>
        <p:nvSpPr>
          <p:cNvPr id="4" name="Stopka — symbol zastępczy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Numer slajdu — symbol zastępczy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a:t>
            </a:fld>
            <a:endParaRPr lang="en-US" dirty="0"/>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7B4BC46-CA7A-4D04-99E7-1DA77BD3C4E2}" type="datetime1">
              <a:rPr lang="pl-PL" smtClean="0"/>
              <a:t>23.04.2021</a:t>
            </a:fld>
            <a:endParaRPr lang="en-US"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
              <a:t>Kliknij, aby edytować style wzorca tekstu</a:t>
            </a:r>
            <a:endParaRPr lang="en-US"/>
          </a:p>
          <a:p>
            <a:pPr lvl="1" rtl="0"/>
            <a:r>
              <a:rPr lang="pl"/>
              <a:t>Drugi poziom</a:t>
            </a:r>
          </a:p>
          <a:p>
            <a:pPr lvl="2" rtl="0"/>
            <a:r>
              <a:rPr lang="pl"/>
              <a:t>Trzeci poziom</a:t>
            </a:r>
          </a:p>
          <a:p>
            <a:pPr lvl="3" rtl="0"/>
            <a:r>
              <a:rPr lang="pl"/>
              <a:t>Czwarty poziom</a:t>
            </a:r>
          </a:p>
          <a:p>
            <a:pPr lvl="4" rtl="0"/>
            <a:r>
              <a:rPr lang="pl"/>
              <a:t>Piąty poziom</a:t>
            </a:r>
            <a:endParaRPr lang="en-US"/>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a:t>
            </a:fld>
            <a:endParaRPr lang="en-US" dirty="0"/>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10" name="Prostokąt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Prostokąt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Prostokąt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a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Łącznik prosty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ytuł 1"/>
          <p:cNvSpPr>
            <a:spLocks noGrp="1"/>
          </p:cNvSpPr>
          <p:nvPr>
            <p:ph type="ctrTitle"/>
          </p:nvPr>
        </p:nvSpPr>
        <p:spPr>
          <a:xfrm>
            <a:off x="1629103" y="2244830"/>
            <a:ext cx="8933796" cy="2437232"/>
          </a:xfrm>
        </p:spPr>
        <p:txBody>
          <a:bodyPr tIns="45720" bIns="45720" rtlCol="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pPr rtl="0"/>
            <a:r>
              <a:rPr lang="pl-PL"/>
              <a:t>Kliknij, aby edytować styl</a:t>
            </a:r>
            <a:endParaRPr lang="en-US" dirty="0"/>
          </a:p>
        </p:txBody>
      </p:sp>
      <p:sp>
        <p:nvSpPr>
          <p:cNvPr id="3" name="Podtytuł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a:t>Kliknij, aby edytować styl wzorca podtytułu</a:t>
            </a:r>
            <a:endParaRPr lang="en-US" dirty="0"/>
          </a:p>
        </p:txBody>
      </p:sp>
      <p:sp>
        <p:nvSpPr>
          <p:cNvPr id="20" name="Data — symbol zastępczy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2CCAE96E-C089-46E2-B00B-E9B69FA3BE44}" type="datetime1">
              <a:rPr lang="pl-PL" smtClean="0"/>
              <a:t>23.04.2021</a:t>
            </a:fld>
            <a:endParaRPr lang="en-US" dirty="0"/>
          </a:p>
        </p:txBody>
      </p:sp>
      <p:sp>
        <p:nvSpPr>
          <p:cNvPr id="21" name="Stopka — symbol zastępczy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Numer slajdu — symbol zastępczy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Tekst pionowy — symbol zastępczy 2"/>
          <p:cNvSpPr>
            <a:spLocks noGrp="1"/>
          </p:cNvSpPr>
          <p:nvPr>
            <p:ph type="body" orient="vert" idx="1"/>
          </p:nvPr>
        </p:nvSpPr>
        <p:spPr/>
        <p:txBody>
          <a:bodyPr vert="eaVert"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295CE57A-9EF6-40D3-AE54-5EACB0FCF8D9}"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991600" y="762000"/>
            <a:ext cx="2362200" cy="5257800"/>
          </a:xfrm>
        </p:spPr>
        <p:txBody>
          <a:bodyPr vert="eaVert" rtlCol="0"/>
          <a:lstStyle/>
          <a:p>
            <a:pPr rtl="0"/>
            <a:r>
              <a:rPr lang="pl-PL"/>
              <a:t>Kliknij, aby edytować styl</a:t>
            </a:r>
            <a:endParaRPr lang="en-US" dirty="0"/>
          </a:p>
        </p:txBody>
      </p:sp>
      <p:sp>
        <p:nvSpPr>
          <p:cNvPr id="3" name="Tekst pionowy — symbol zastępczy 2"/>
          <p:cNvSpPr>
            <a:spLocks noGrp="1"/>
          </p:cNvSpPr>
          <p:nvPr>
            <p:ph type="body" orient="vert" idx="1"/>
          </p:nvPr>
        </p:nvSpPr>
        <p:spPr>
          <a:xfrm>
            <a:off x="838200" y="762000"/>
            <a:ext cx="8077200" cy="5257800"/>
          </a:xfrm>
        </p:spPr>
        <p:txBody>
          <a:bodyPr vert="eaVert"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312F1629-0219-4FBD-9502-387E149235D5}"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8"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345209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7600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Zawartość — symbol zastępczy 2"/>
          <p:cNvSpPr>
            <a:spLocks noGrp="1"/>
          </p:cNvSpPr>
          <p:nvPr>
            <p:ph idx="1"/>
          </p:nvPr>
        </p:nvSpPr>
        <p:spPr/>
        <p:txBody>
          <a:bodyPr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Data — symbol zastępczy 3"/>
          <p:cNvSpPr>
            <a:spLocks noGrp="1"/>
          </p:cNvSpPr>
          <p:nvPr>
            <p:ph type="dt" sz="half" idx="10"/>
          </p:nvPr>
        </p:nvSpPr>
        <p:spPr/>
        <p:txBody>
          <a:bodyPr rtlCol="0"/>
          <a:lstStyle/>
          <a:p>
            <a:pPr rtl="0"/>
            <a:fld id="{1B23B4D2-AC56-4E03-B584-C7EE294BDCA4}" type="datetime1">
              <a:rPr lang="pl-PL" smtClean="0"/>
              <a:t>23.04.2021</a:t>
            </a:fld>
            <a:endParaRPr lang="en-US" dirty="0"/>
          </a:p>
        </p:txBody>
      </p:sp>
      <p:sp>
        <p:nvSpPr>
          <p:cNvPr id="5" name="Stopka — symbol zastępczy 4"/>
          <p:cNvSpPr>
            <a:spLocks noGrp="1"/>
          </p:cNvSpPr>
          <p:nvPr>
            <p:ph type="ftr" sz="quarter" idx="11"/>
          </p:nvPr>
        </p:nvSpPr>
        <p:spPr/>
        <p:txBody>
          <a:bodyPr rtlCol="0"/>
          <a:lstStyle/>
          <a:p>
            <a:pPr rtl="0"/>
            <a:endParaRPr lang="en-US" dirty="0"/>
          </a:p>
        </p:txBody>
      </p:sp>
      <p:sp>
        <p:nvSpPr>
          <p:cNvPr id="6" name="Numer slajdu — symbol zastępczy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15" name="Prostokąt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23" name="Prostokąt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Prostokąt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Prostokąt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1629156" y="2275165"/>
            <a:ext cx="8933688" cy="2406895"/>
          </a:xfrm>
        </p:spPr>
        <p:txBody>
          <a:bodyPr rtlCol="0"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pPr rtl="0"/>
            <a:r>
              <a:rPr lang="pl-PL"/>
              <a:t>Kliknij, aby edytować styl</a:t>
            </a:r>
            <a:endParaRPr lang="en-US" dirty="0"/>
          </a:p>
        </p:txBody>
      </p:sp>
      <p:grpSp>
        <p:nvGrpSpPr>
          <p:cNvPr id="16" name="Grupa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Łącznik prosty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kst — symbol zastępczy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l-PL"/>
              <a:t>Kliknij, aby edytować style wzorca tekstu</a:t>
            </a:r>
          </a:p>
        </p:txBody>
      </p:sp>
      <p:sp>
        <p:nvSpPr>
          <p:cNvPr id="4" name="Data — symbol zastępczy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81C9E4F4-16A6-4438-87AB-4F5DC3B5A8D3}" type="datetime1">
              <a:rPr lang="pl-PL" smtClean="0"/>
              <a:t>23.04.2021</a:t>
            </a:fld>
            <a:endParaRPr lang="en-US" dirty="0"/>
          </a:p>
        </p:txBody>
      </p:sp>
      <p:sp>
        <p:nvSpPr>
          <p:cNvPr id="5" name="Stopka — symbol zastępczy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Numer slajdu — symbol zastępczy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ytuł 7"/>
          <p:cNvSpPr>
            <a:spLocks noGrp="1"/>
          </p:cNvSpPr>
          <p:nvPr>
            <p:ph type="title"/>
          </p:nvPr>
        </p:nvSpPr>
        <p:spPr/>
        <p:txBody>
          <a:bodyPr rtlCol="0"/>
          <a:lstStyle/>
          <a:p>
            <a:pPr rtl="0"/>
            <a:r>
              <a:rPr lang="pl-PL"/>
              <a:t>Kliknij, aby edytować styl</a:t>
            </a:r>
            <a:endParaRPr lang="en-US" dirty="0"/>
          </a:p>
        </p:txBody>
      </p:sp>
      <p:sp>
        <p:nvSpPr>
          <p:cNvPr id="3" name="Zawartość — symbol zastępczy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Zawartość — symbol zastępczy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5" name="Data — symbol zastępczy 4"/>
          <p:cNvSpPr>
            <a:spLocks noGrp="1"/>
          </p:cNvSpPr>
          <p:nvPr>
            <p:ph type="dt" sz="half" idx="10"/>
          </p:nvPr>
        </p:nvSpPr>
        <p:spPr/>
        <p:txBody>
          <a:bodyPr rtlCol="0"/>
          <a:lstStyle/>
          <a:p>
            <a:pPr rtl="0"/>
            <a:fld id="{8F9E9CAD-0F3C-4A80-BB5E-125D14EA3F8F}" type="datetime1">
              <a:rPr lang="pl-PL" smtClean="0"/>
              <a:t>23.04.2021</a:t>
            </a:fld>
            <a:endParaRPr lang="en-US" dirty="0"/>
          </a:p>
        </p:txBody>
      </p:sp>
      <p:sp>
        <p:nvSpPr>
          <p:cNvPr id="6" name="Stopka — symbol zastępczy 5"/>
          <p:cNvSpPr>
            <a:spLocks noGrp="1"/>
          </p:cNvSpPr>
          <p:nvPr>
            <p:ph type="ftr" sz="quarter" idx="11"/>
          </p:nvPr>
        </p:nvSpPr>
        <p:spPr/>
        <p:txBody>
          <a:bodyPr rtlCol="0"/>
          <a:lstStyle/>
          <a:p>
            <a:pPr rtl="0"/>
            <a:endParaRPr lang="en-US" dirty="0"/>
          </a:p>
        </p:txBody>
      </p:sp>
      <p:sp>
        <p:nvSpPr>
          <p:cNvPr id="7" name="Numer slajdu — symbol zastępczy 6"/>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Tekst — symbol zastępczy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4" name="Zawartość — symbol zastępczy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
          </a:p>
        </p:txBody>
      </p:sp>
      <p:sp>
        <p:nvSpPr>
          <p:cNvPr id="5" name="Tekst — symbol zastępczy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6" name="Zawartość — symbol zastępczy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
          </a:p>
        </p:txBody>
      </p:sp>
      <p:sp>
        <p:nvSpPr>
          <p:cNvPr id="7" name="Data — symbol zastępczy 6"/>
          <p:cNvSpPr>
            <a:spLocks noGrp="1"/>
          </p:cNvSpPr>
          <p:nvPr>
            <p:ph type="dt" sz="half" idx="10"/>
          </p:nvPr>
        </p:nvSpPr>
        <p:spPr/>
        <p:txBody>
          <a:bodyPr rtlCol="0"/>
          <a:lstStyle/>
          <a:p>
            <a:pPr rtl="0"/>
            <a:fld id="{E22AC233-C75A-4ABB-8E66-F95B5065B39F}" type="datetime1">
              <a:rPr lang="pl-PL" smtClean="0"/>
              <a:t>23.04.2021</a:t>
            </a:fld>
            <a:endParaRPr lang="en-US" dirty="0"/>
          </a:p>
        </p:txBody>
      </p:sp>
      <p:sp>
        <p:nvSpPr>
          <p:cNvPr id="8" name="Stopka — symbol zastępczy 7"/>
          <p:cNvSpPr>
            <a:spLocks noGrp="1"/>
          </p:cNvSpPr>
          <p:nvPr>
            <p:ph type="ftr" sz="quarter" idx="11"/>
          </p:nvPr>
        </p:nvSpPr>
        <p:spPr/>
        <p:txBody>
          <a:bodyPr rtlCol="0"/>
          <a:lstStyle/>
          <a:p>
            <a:pPr rtl="0"/>
            <a:endParaRPr lang="en-US" dirty="0"/>
          </a:p>
        </p:txBody>
      </p:sp>
      <p:sp>
        <p:nvSpPr>
          <p:cNvPr id="9" name="Numer slajdu — symbol zastępczy 8"/>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1050CA8E-29E9-4255-834A-5506FCFC9DB9}" type="datetime1">
              <a:rPr lang="pl-PL" smtClean="0"/>
              <a:t>23.04.2021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A883F517-6B00-4EBE-BB1E-5A3C870E7B5B}" type="datetime1">
              <a:rPr lang="pl-PL" smtClean="0"/>
              <a:t>23.04.2021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rostokąt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pl-PL"/>
              <a:t>Kliknij, aby edytować styl</a:t>
            </a:r>
            <a:endParaRPr lang="en-US" dirty="0"/>
          </a:p>
        </p:txBody>
      </p:sp>
      <p:sp>
        <p:nvSpPr>
          <p:cNvPr id="3" name="Zawartość — symbol zastępczy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4" name="Tekst — symbol zastępczy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
        <p:nvSpPr>
          <p:cNvPr id="8" name="Data — symbol zastępczy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01960BF6-A2FB-4490-B0E1-2EFE4D703CA1}" type="datetime1">
              <a:rPr lang="pl-PL" smtClean="0"/>
              <a:t>23.04.2021</a:t>
            </a:fld>
            <a:endParaRPr lang="en-US" dirty="0"/>
          </a:p>
        </p:txBody>
      </p:sp>
      <p:sp>
        <p:nvSpPr>
          <p:cNvPr id="9" name="Stopka — symbol zastępczy 8"/>
          <p:cNvSpPr>
            <a:spLocks noGrp="1"/>
          </p:cNvSpPr>
          <p:nvPr>
            <p:ph type="ftr" sz="quarter" idx="11"/>
          </p:nvPr>
        </p:nvSpPr>
        <p:spPr>
          <a:xfrm>
            <a:off x="685801" y="6035040"/>
            <a:ext cx="4584700" cy="365760"/>
          </a:xfrm>
        </p:spPr>
        <p:txBody>
          <a:bodyPr rtlCol="0"/>
          <a:lstStyle>
            <a:lvl1pPr algn="l">
              <a:defRPr/>
            </a:lvl1pPr>
          </a:lstStyle>
          <a:p>
            <a:pPr rtl="0"/>
            <a:endParaRPr lang="en-US" dirty="0"/>
          </a:p>
        </p:txBody>
      </p:sp>
      <p:sp>
        <p:nvSpPr>
          <p:cNvPr id="11" name="Numer slajdu — symbol zastępczy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11" name="Prostokąt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braz — symbol zastępczy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l-PL"/>
              <a:t>Kliknij ikonę, aby dodać obraz</a:t>
            </a:r>
            <a:endParaRPr lang="en-US" dirty="0"/>
          </a:p>
        </p:txBody>
      </p:sp>
      <p:sp>
        <p:nvSpPr>
          <p:cNvPr id="5" name="Data — symbol zastępczy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06F68170-BB03-45F9-AA6D-B79E10EA3212}" type="datetime1">
              <a:rPr lang="pl-PL" smtClean="0"/>
              <a:t>23.04.2021</a:t>
            </a:fld>
            <a:endParaRPr lang="en-US" dirty="0"/>
          </a:p>
        </p:txBody>
      </p:sp>
      <p:sp>
        <p:nvSpPr>
          <p:cNvPr id="6" name="Stopka — symbol zastępczy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Numer slajdu — symbol zastępczy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dirty="0"/>
          </a:p>
        </p:txBody>
      </p:sp>
      <p:sp>
        <p:nvSpPr>
          <p:cNvPr id="12" name="Prostokąt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ytuł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pl-PL"/>
              <a:t>Kliknij, aby edytować styl</a:t>
            </a:r>
            <a:endParaRPr lang="en-US" dirty="0"/>
          </a:p>
        </p:txBody>
      </p:sp>
      <p:sp>
        <p:nvSpPr>
          <p:cNvPr id="4" name="Tekst — symbol zastępczy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a:t>Kliknij, aby edytować style wzorca tekstu</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Prostokąt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Prostokąt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Prostokąt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ytuł — symbol zastępczy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pl" dirty="0"/>
              <a:t>Kliknij, aby edytować styl wzorca tytułu</a:t>
            </a:r>
            <a:endParaRPr lang="en-US" dirty="0"/>
          </a:p>
        </p:txBody>
      </p:sp>
      <p:sp>
        <p:nvSpPr>
          <p:cNvPr id="3" name="Tekst — symbol zastępczy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pl"/>
              <a:t>Kliknij, aby edytować style wzorca tekstu</a:t>
            </a:r>
          </a:p>
          <a:p>
            <a:pPr lvl="1" rtl="0"/>
            <a:r>
              <a:rPr lang="pl"/>
              <a:t>Drugi poziom</a:t>
            </a:r>
          </a:p>
          <a:p>
            <a:pPr lvl="2" rtl="0"/>
            <a:r>
              <a:rPr lang="pl"/>
              <a:t>Trzeci poziom</a:t>
            </a:r>
          </a:p>
          <a:p>
            <a:pPr lvl="3" rtl="0"/>
            <a:r>
              <a:rPr lang="pl"/>
              <a:t>Czwarty poziom</a:t>
            </a:r>
          </a:p>
          <a:p>
            <a:pPr lvl="4" rtl="0"/>
            <a:r>
              <a:rPr lang="pl"/>
              <a:t>Piąty poziom</a:t>
            </a:r>
            <a:endParaRPr lang="en-US" dirty="0"/>
          </a:p>
        </p:txBody>
      </p:sp>
      <p:sp>
        <p:nvSpPr>
          <p:cNvPr id="4" name="Data — symbol zastępczy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6A285E77-555D-4FDC-8A83-B62BFEC6F565}" type="datetime1">
              <a:rPr lang="pl-PL" smtClean="0"/>
              <a:t>23.04.2021</a:t>
            </a:fld>
            <a:endParaRPr lang="en-US" dirty="0"/>
          </a:p>
        </p:txBody>
      </p:sp>
      <p:sp>
        <p:nvSpPr>
          <p:cNvPr id="5" name="Stopka — symbol zastępczy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Numer slajdu — symbol zastępczy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a:t>
            </a:fld>
            <a:endParaRPr lang="en-US" dirty="0"/>
          </a:p>
        </p:txBody>
      </p:sp>
      <p:pic>
        <p:nvPicPr>
          <p:cNvPr id="10" name="Picture 5">
            <a:extLst>
              <a:ext uri="{FF2B5EF4-FFF2-40B4-BE49-F238E27FC236}">
                <a16:creationId xmlns:a16="http://schemas.microsoft.com/office/drawing/2014/main" id="{2F1C37E9-48C6-4F4E-9CEE-5441983FA255}"/>
              </a:ext>
            </a:extLst>
          </p:cNvPr>
          <p:cNvPicPr>
            <a:picLocks noChangeAspect="1"/>
          </p:cNvPicPr>
          <p:nvPr userDrawn="1"/>
        </p:nvPicPr>
        <p:blipFill>
          <a:blip r:embed="rId15"/>
          <a:srcRect/>
          <a:stretch>
            <a:fillRect/>
          </a:stretch>
        </p:blipFill>
        <p:spPr>
          <a:xfrm>
            <a:off x="196770" y="6423914"/>
            <a:ext cx="1090341" cy="265089"/>
          </a:xfrm>
          <a:prstGeom prst="rect">
            <a:avLst/>
          </a:prstGeom>
        </p:spPr>
      </p:pic>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 id="2147483674" r:id="rId12"/>
    <p:sldLayoutId id="2147483675" r:id="rId13"/>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ko.wikipedia.org/wiki/C%2B%2B"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Obraz 5" descr="Zbliżenie logo&#10;&#10;Automatycznie generowany opis">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Prostokąt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Prostokąt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ytuł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fontScale="90000"/>
          </a:bodyPr>
          <a:lstStyle/>
          <a:p>
            <a:r>
              <a:rPr lang="pl-PL" sz="4400" dirty="0">
                <a:solidFill>
                  <a:schemeClr val="tx1"/>
                </a:solidFill>
              </a:rPr>
              <a:t>Programowanie w języku C++  wykład 2</a:t>
            </a:r>
            <a:endParaRPr lang="pl" sz="4400" dirty="0">
              <a:solidFill>
                <a:schemeClr val="tx1"/>
              </a:solidFill>
            </a:endParaRPr>
          </a:p>
        </p:txBody>
      </p:sp>
      <p:sp>
        <p:nvSpPr>
          <p:cNvPr id="3" name="Podtytuł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pl-PL" dirty="0">
                <a:solidFill>
                  <a:schemeClr val="tx1"/>
                </a:solidFill>
              </a:rPr>
              <a:t>d</a:t>
            </a:r>
            <a:r>
              <a:rPr lang="pl" dirty="0">
                <a:solidFill>
                  <a:schemeClr val="tx1"/>
                </a:solidFill>
              </a:rPr>
              <a:t>r inż M</a:t>
            </a:r>
            <a:r>
              <a:rPr lang="pl-PL" dirty="0">
                <a:solidFill>
                  <a:schemeClr val="tx1"/>
                </a:solidFill>
              </a:rPr>
              <a:t>a</a:t>
            </a:r>
            <a:r>
              <a:rPr lang="pl" dirty="0">
                <a:solidFill>
                  <a:schemeClr val="tx1"/>
                </a:solidFill>
              </a:rPr>
              <a:t>rcin Albiniak</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509B690-7F12-45ED-B96A-ADA60899A29E}"/>
              </a:ext>
            </a:extLst>
          </p:cNvPr>
          <p:cNvSpPr>
            <a:spLocks noGrp="1"/>
          </p:cNvSpPr>
          <p:nvPr>
            <p:ph type="title"/>
          </p:nvPr>
        </p:nvSpPr>
        <p:spPr/>
        <p:txBody>
          <a:bodyPr/>
          <a:lstStyle/>
          <a:p>
            <a:r>
              <a:rPr lang="pl-PL" dirty="0"/>
              <a:t>Kości pamięci</a:t>
            </a:r>
          </a:p>
        </p:txBody>
      </p:sp>
      <p:pic>
        <p:nvPicPr>
          <p:cNvPr id="5" name="Obraz 4">
            <a:extLst>
              <a:ext uri="{FF2B5EF4-FFF2-40B4-BE49-F238E27FC236}">
                <a16:creationId xmlns:a16="http://schemas.microsoft.com/office/drawing/2014/main" id="{BB7863FC-AA73-4DBB-AE52-6D12B616F0B0}"/>
              </a:ext>
            </a:extLst>
          </p:cNvPr>
          <p:cNvPicPr>
            <a:picLocks noChangeAspect="1"/>
          </p:cNvPicPr>
          <p:nvPr/>
        </p:nvPicPr>
        <p:blipFill rotWithShape="1">
          <a:blip r:embed="rId2"/>
          <a:srcRect l="14318" t="32242" r="30644" b="9365"/>
          <a:stretch/>
        </p:blipFill>
        <p:spPr>
          <a:xfrm>
            <a:off x="742214" y="1412029"/>
            <a:ext cx="8435342" cy="4801122"/>
          </a:xfrm>
          <a:prstGeom prst="rect">
            <a:avLst/>
          </a:prstGeom>
        </p:spPr>
      </p:pic>
    </p:spTree>
    <p:extLst>
      <p:ext uri="{BB962C8B-B14F-4D97-AF65-F5344CB8AC3E}">
        <p14:creationId xmlns:p14="http://schemas.microsoft.com/office/powerpoint/2010/main" val="2954491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DE50869-A289-403F-8C93-8BDB0A3DB778}"/>
              </a:ext>
            </a:extLst>
          </p:cNvPr>
          <p:cNvSpPr>
            <a:spLocks noGrp="1"/>
          </p:cNvSpPr>
          <p:nvPr>
            <p:ph type="title"/>
          </p:nvPr>
        </p:nvSpPr>
        <p:spPr/>
        <p:txBody>
          <a:bodyPr/>
          <a:lstStyle/>
          <a:p>
            <a:r>
              <a:rPr lang="pl-PL" dirty="0"/>
              <a:t>Matryca pamięci DRAM</a:t>
            </a:r>
          </a:p>
        </p:txBody>
      </p:sp>
      <p:pic>
        <p:nvPicPr>
          <p:cNvPr id="5" name="Obraz 4">
            <a:extLst>
              <a:ext uri="{FF2B5EF4-FFF2-40B4-BE49-F238E27FC236}">
                <a16:creationId xmlns:a16="http://schemas.microsoft.com/office/drawing/2014/main" id="{BE954379-382B-4DF1-9ABE-B19E1A863F6A}"/>
              </a:ext>
            </a:extLst>
          </p:cNvPr>
          <p:cNvPicPr>
            <a:picLocks noChangeAspect="1"/>
          </p:cNvPicPr>
          <p:nvPr/>
        </p:nvPicPr>
        <p:blipFill rotWithShape="1">
          <a:blip r:embed="rId2"/>
          <a:srcRect l="14015" t="22498" r="30341" b="17343"/>
          <a:stretch/>
        </p:blipFill>
        <p:spPr>
          <a:xfrm>
            <a:off x="1372701" y="1271782"/>
            <a:ext cx="8774547" cy="5089117"/>
          </a:xfrm>
          <a:prstGeom prst="rect">
            <a:avLst/>
          </a:prstGeom>
        </p:spPr>
      </p:pic>
    </p:spTree>
    <p:extLst>
      <p:ext uri="{BB962C8B-B14F-4D97-AF65-F5344CB8AC3E}">
        <p14:creationId xmlns:p14="http://schemas.microsoft.com/office/powerpoint/2010/main" val="69871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C0BF244-5CB8-40FC-9334-49853ABDEB0A}"/>
              </a:ext>
            </a:extLst>
          </p:cNvPr>
          <p:cNvSpPr>
            <a:spLocks noGrp="1"/>
          </p:cNvSpPr>
          <p:nvPr>
            <p:ph type="title"/>
          </p:nvPr>
        </p:nvSpPr>
        <p:spPr/>
        <p:txBody>
          <a:bodyPr/>
          <a:lstStyle/>
          <a:p>
            <a:r>
              <a:rPr lang="pl-PL" dirty="0"/>
              <a:t>Moduły pamięci</a:t>
            </a:r>
          </a:p>
        </p:txBody>
      </p:sp>
      <p:pic>
        <p:nvPicPr>
          <p:cNvPr id="5" name="Obraz 4">
            <a:extLst>
              <a:ext uri="{FF2B5EF4-FFF2-40B4-BE49-F238E27FC236}">
                <a16:creationId xmlns:a16="http://schemas.microsoft.com/office/drawing/2014/main" id="{8ED548D5-E536-4CEF-BD8E-A80534CC6390}"/>
              </a:ext>
            </a:extLst>
          </p:cNvPr>
          <p:cNvPicPr>
            <a:picLocks noChangeAspect="1"/>
          </p:cNvPicPr>
          <p:nvPr/>
        </p:nvPicPr>
        <p:blipFill rotWithShape="1">
          <a:blip r:embed="rId2"/>
          <a:srcRect l="13977" t="17908" r="30644" b="31324"/>
          <a:stretch/>
        </p:blipFill>
        <p:spPr>
          <a:xfrm>
            <a:off x="802462" y="1283008"/>
            <a:ext cx="10188707" cy="5010727"/>
          </a:xfrm>
          <a:prstGeom prst="rect">
            <a:avLst/>
          </a:prstGeom>
        </p:spPr>
      </p:pic>
    </p:spTree>
    <p:extLst>
      <p:ext uri="{BB962C8B-B14F-4D97-AF65-F5344CB8AC3E}">
        <p14:creationId xmlns:p14="http://schemas.microsoft.com/office/powerpoint/2010/main" val="3663027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A2021A1-8265-4B1C-A3B6-7156235C794C}"/>
              </a:ext>
            </a:extLst>
          </p:cNvPr>
          <p:cNvSpPr>
            <a:spLocks noGrp="1"/>
          </p:cNvSpPr>
          <p:nvPr>
            <p:ph type="body" sz="quarter" idx="27"/>
          </p:nvPr>
        </p:nvSpPr>
        <p:spPr/>
        <p:txBody>
          <a:bodyPr>
            <a:normAutofit/>
          </a:bodyPr>
          <a:lstStyle/>
          <a:p>
            <a:pPr marL="0" indent="0">
              <a:buNone/>
            </a:pPr>
            <a:r>
              <a:rPr lang="pl-PL" sz="2000" dirty="0" err="1"/>
              <a:t>Rrodzaj</a:t>
            </a:r>
            <a:r>
              <a:rPr lang="pl-PL" sz="2000" dirty="0"/>
              <a:t> architektury komputera, przedstawionej po raz pierwszy w 1945 roku przez Johna von Neumanna, stworzonej wspólnie z Johnem W. </a:t>
            </a:r>
            <a:r>
              <a:rPr lang="pl-PL" sz="2000" dirty="0" err="1"/>
              <a:t>Mauchly'ym</a:t>
            </a:r>
            <a:r>
              <a:rPr lang="pl-PL" sz="2000" dirty="0"/>
              <a:t> i Johnem Preser Eckertem. Polega na ścisłym podziale komputera na trzy podstawowe części:</a:t>
            </a:r>
          </a:p>
          <a:p>
            <a:pPr marL="0" indent="0">
              <a:buNone/>
            </a:pPr>
            <a:endParaRPr lang="pl-PL" sz="2000" dirty="0"/>
          </a:p>
          <a:p>
            <a:pPr>
              <a:buFont typeface="+mj-lt"/>
              <a:buAutoNum type="arabicPeriod"/>
            </a:pPr>
            <a:r>
              <a:rPr lang="pl-PL" sz="2000" dirty="0"/>
              <a:t>procesor (w ramach którego wydzielona bywa część sterująca oraz część arytmetyczno-logiczna)</a:t>
            </a:r>
          </a:p>
          <a:p>
            <a:pPr>
              <a:buFont typeface="+mj-lt"/>
              <a:buAutoNum type="arabicPeriod"/>
            </a:pPr>
            <a:r>
              <a:rPr lang="pl-PL" sz="2000" dirty="0"/>
              <a:t>pamięć komputera (zawierająca dane i sam program)</a:t>
            </a:r>
          </a:p>
          <a:p>
            <a:pPr>
              <a:buFont typeface="+mj-lt"/>
              <a:buAutoNum type="arabicPeriod"/>
            </a:pPr>
            <a:r>
              <a:rPr lang="pl-PL" sz="2000" dirty="0"/>
              <a:t>urządzenia wejścia/wyjścia</a:t>
            </a:r>
          </a:p>
          <a:p>
            <a:pPr marL="0" indent="0">
              <a:buNone/>
            </a:pPr>
            <a:endParaRPr lang="pl-PL" sz="2000" dirty="0"/>
          </a:p>
        </p:txBody>
      </p:sp>
      <p:sp>
        <p:nvSpPr>
          <p:cNvPr id="3" name="Tytuł 2">
            <a:extLst>
              <a:ext uri="{FF2B5EF4-FFF2-40B4-BE49-F238E27FC236}">
                <a16:creationId xmlns:a16="http://schemas.microsoft.com/office/drawing/2014/main" id="{3949AA25-861A-4E17-A13D-BD17AAEE0B8D}"/>
              </a:ext>
            </a:extLst>
          </p:cNvPr>
          <p:cNvSpPr>
            <a:spLocks noGrp="1"/>
          </p:cNvSpPr>
          <p:nvPr>
            <p:ph type="title"/>
          </p:nvPr>
        </p:nvSpPr>
        <p:spPr/>
        <p:txBody>
          <a:bodyPr/>
          <a:lstStyle/>
          <a:p>
            <a:r>
              <a:rPr lang="pl-PL" dirty="0"/>
              <a:t>Architektura von Neumanna</a:t>
            </a:r>
          </a:p>
        </p:txBody>
      </p:sp>
    </p:spTree>
    <p:extLst>
      <p:ext uri="{BB962C8B-B14F-4D97-AF65-F5344CB8AC3E}">
        <p14:creationId xmlns:p14="http://schemas.microsoft.com/office/powerpoint/2010/main" val="205889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D2FAECB-8032-412A-BF3A-773C14A8DF6E}"/>
              </a:ext>
            </a:extLst>
          </p:cNvPr>
          <p:cNvSpPr>
            <a:spLocks noGrp="1"/>
          </p:cNvSpPr>
          <p:nvPr>
            <p:ph type="title"/>
          </p:nvPr>
        </p:nvSpPr>
        <p:spPr/>
        <p:txBody>
          <a:bodyPr/>
          <a:lstStyle/>
          <a:p>
            <a:r>
              <a:rPr lang="pl-PL" dirty="0"/>
              <a:t>Architektura von Neumanna</a:t>
            </a:r>
          </a:p>
        </p:txBody>
      </p:sp>
      <p:sp>
        <p:nvSpPr>
          <p:cNvPr id="3" name="Symbol zastępczy daty 2">
            <a:extLst>
              <a:ext uri="{FF2B5EF4-FFF2-40B4-BE49-F238E27FC236}">
                <a16:creationId xmlns:a16="http://schemas.microsoft.com/office/drawing/2014/main" id="{79FE9E09-BBFE-4079-A025-3732E42B5609}"/>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78DA6A0C-F9B6-44C4-8E0F-A31B73215B9E}"/>
              </a:ext>
            </a:extLst>
          </p:cNvPr>
          <p:cNvSpPr txBox="1"/>
          <p:nvPr/>
        </p:nvSpPr>
        <p:spPr>
          <a:xfrm>
            <a:off x="1066800" y="2014194"/>
            <a:ext cx="9655729" cy="3477875"/>
          </a:xfrm>
          <a:prstGeom prst="rect">
            <a:avLst/>
          </a:prstGeom>
          <a:noFill/>
        </p:spPr>
        <p:txBody>
          <a:bodyPr wrap="square">
            <a:spAutoFit/>
          </a:bodyPr>
          <a:lstStyle/>
          <a:p>
            <a:pPr marL="0" indent="0">
              <a:buNone/>
            </a:pPr>
            <a:r>
              <a:rPr lang="pl-PL" sz="2000" dirty="0"/>
              <a:t>System komputerowy zbudowany w oparciu o architekturę von Neumanna powinien:</a:t>
            </a:r>
          </a:p>
          <a:p>
            <a:pPr marL="0" indent="0">
              <a:buNone/>
            </a:pPr>
            <a:endParaRPr lang="pl-PL" sz="2000" dirty="0"/>
          </a:p>
          <a:p>
            <a:pPr>
              <a:buFont typeface="+mj-lt"/>
              <a:buAutoNum type="arabicPeriod"/>
            </a:pPr>
            <a:r>
              <a:rPr lang="pl-PL" sz="2000" dirty="0"/>
              <a:t>mieć skończoną i funkcjonalnie pełną listę rozkazów</a:t>
            </a:r>
          </a:p>
          <a:p>
            <a:pPr>
              <a:buFont typeface="+mj-lt"/>
              <a:buAutoNum type="arabicPeriod"/>
            </a:pPr>
            <a:r>
              <a:rPr lang="pl-PL" sz="2000" dirty="0"/>
              <a:t>mieć możliwość wprowadzenia programu do systemu komputerowego poprzez urządzenia zewnętrzne i jego przechowywanie w pamięci w sposób identyczny jak danych</a:t>
            </a:r>
          </a:p>
          <a:p>
            <a:pPr>
              <a:buFont typeface="+mj-lt"/>
              <a:buAutoNum type="arabicPeriod"/>
            </a:pPr>
            <a:r>
              <a:rPr lang="pl-PL" sz="2000" dirty="0"/>
              <a:t>dane i instrukcje w takim systemie powinny być jednakowo dostępne dla procesora</a:t>
            </a:r>
          </a:p>
          <a:p>
            <a:pPr>
              <a:buFont typeface="+mj-lt"/>
              <a:buAutoNum type="arabicPeriod"/>
            </a:pPr>
            <a:r>
              <a:rPr lang="pl-PL" sz="2000" dirty="0"/>
              <a:t>informacja jest tam przetwarzana dzięki sekwencyjnemu odczytywaniu instrukcji z pamięci komputera i wykonywaniu tych instrukcji w procesorze.</a:t>
            </a:r>
          </a:p>
        </p:txBody>
      </p:sp>
    </p:spTree>
    <p:extLst>
      <p:ext uri="{BB962C8B-B14F-4D97-AF65-F5344CB8AC3E}">
        <p14:creationId xmlns:p14="http://schemas.microsoft.com/office/powerpoint/2010/main" val="392587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F0B078E-421C-48C1-A000-16A35DF7E9EC}"/>
              </a:ext>
            </a:extLst>
          </p:cNvPr>
          <p:cNvSpPr>
            <a:spLocks noGrp="1"/>
          </p:cNvSpPr>
          <p:nvPr>
            <p:ph type="title"/>
          </p:nvPr>
        </p:nvSpPr>
        <p:spPr/>
        <p:txBody>
          <a:bodyPr/>
          <a:lstStyle/>
          <a:p>
            <a:r>
              <a:rPr lang="pl-PL" dirty="0"/>
              <a:t>Architektura von Neumanna</a:t>
            </a:r>
          </a:p>
        </p:txBody>
      </p:sp>
      <p:pic>
        <p:nvPicPr>
          <p:cNvPr id="5" name="Obraz 4">
            <a:extLst>
              <a:ext uri="{FF2B5EF4-FFF2-40B4-BE49-F238E27FC236}">
                <a16:creationId xmlns:a16="http://schemas.microsoft.com/office/drawing/2014/main" id="{ABACC2DA-A8EF-4224-9885-35BD5EE86CAB}"/>
              </a:ext>
            </a:extLst>
          </p:cNvPr>
          <p:cNvPicPr>
            <a:picLocks noChangeAspect="1"/>
          </p:cNvPicPr>
          <p:nvPr/>
        </p:nvPicPr>
        <p:blipFill>
          <a:blip r:embed="rId2"/>
          <a:stretch>
            <a:fillRect/>
          </a:stretch>
        </p:blipFill>
        <p:spPr>
          <a:xfrm>
            <a:off x="1541597" y="1376005"/>
            <a:ext cx="8171435" cy="4853709"/>
          </a:xfrm>
          <a:prstGeom prst="rect">
            <a:avLst/>
          </a:prstGeom>
        </p:spPr>
      </p:pic>
    </p:spTree>
    <p:extLst>
      <p:ext uri="{BB962C8B-B14F-4D97-AF65-F5344CB8AC3E}">
        <p14:creationId xmlns:p14="http://schemas.microsoft.com/office/powerpoint/2010/main" val="12024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44D05CE-CA79-414A-A8D8-074C79BE4BCB}"/>
              </a:ext>
            </a:extLst>
          </p:cNvPr>
          <p:cNvSpPr>
            <a:spLocks noGrp="1"/>
          </p:cNvSpPr>
          <p:nvPr>
            <p:ph type="body" sz="quarter" idx="27"/>
          </p:nvPr>
        </p:nvSpPr>
        <p:spPr>
          <a:xfrm>
            <a:off x="609600" y="1138187"/>
            <a:ext cx="10981267" cy="4532771"/>
          </a:xfrm>
        </p:spPr>
        <p:txBody>
          <a:bodyPr>
            <a:normAutofit/>
          </a:bodyPr>
          <a:lstStyle/>
          <a:p>
            <a:pPr marL="0" indent="0">
              <a:buNone/>
            </a:pPr>
            <a:r>
              <a:rPr lang="pl-PL" sz="2000" b="1" dirty="0"/>
              <a:t>Procesor</a:t>
            </a:r>
            <a:r>
              <a:rPr lang="pl-PL" sz="2000" dirty="0"/>
              <a:t> - układ scalony, którego działanie polega na wykonywaniu instrukcji programów - jego rolę można porównać do mózgu człowieka, bez niego działanie naszego komputera nie jest możliwe. </a:t>
            </a:r>
          </a:p>
          <a:p>
            <a:pPr marL="0" indent="0">
              <a:buNone/>
            </a:pPr>
            <a:r>
              <a:rPr lang="pl-PL" sz="2000" dirty="0"/>
              <a:t>Procesor nadzoruje i synchronizuje pracę wszystkich urządzeń w komputerze. Oznaczany jest często skrótem angielskim CPU. </a:t>
            </a:r>
          </a:p>
          <a:p>
            <a:pPr marL="0" indent="0">
              <a:buNone/>
            </a:pPr>
            <a:r>
              <a:rPr lang="pl-PL" sz="2000" dirty="0"/>
              <a:t>Procesor pracuje sekwencjami, pobiera dane z pamięci i zarządza wszystkimi procesami, jakie zachodzą w komputerze. Wykonuje wszelkie działania logiczne i arytmetyczne na komputerze.</a:t>
            </a:r>
          </a:p>
          <a:p>
            <a:pPr marL="0" indent="0">
              <a:buNone/>
            </a:pPr>
            <a:r>
              <a:rPr lang="pl-PL" sz="2000" dirty="0"/>
              <a:t>Ważnym składnikiem procesora jest pamięć podręczna, ten rodzaj pamięci jest znacznie szybszy od pamięci RAM.</a:t>
            </a:r>
          </a:p>
          <a:p>
            <a:pPr marL="0" indent="0">
              <a:buNone/>
            </a:pPr>
            <a:r>
              <a:rPr lang="pl-PL" sz="2000" dirty="0"/>
              <a:t>Topowe procesory Intel i9 mogą posiadać np. 16MB pamięci CACHE</a:t>
            </a:r>
          </a:p>
        </p:txBody>
      </p:sp>
      <p:sp>
        <p:nvSpPr>
          <p:cNvPr id="3" name="Tytuł 2">
            <a:extLst>
              <a:ext uri="{FF2B5EF4-FFF2-40B4-BE49-F238E27FC236}">
                <a16:creationId xmlns:a16="http://schemas.microsoft.com/office/drawing/2014/main" id="{3BB9279E-25B4-4104-83A2-9FF99E585536}"/>
              </a:ext>
            </a:extLst>
          </p:cNvPr>
          <p:cNvSpPr>
            <a:spLocks noGrp="1"/>
          </p:cNvSpPr>
          <p:nvPr>
            <p:ph type="title"/>
          </p:nvPr>
        </p:nvSpPr>
        <p:spPr/>
        <p:txBody>
          <a:bodyPr/>
          <a:lstStyle/>
          <a:p>
            <a:r>
              <a:rPr lang="pl-PL" dirty="0"/>
              <a:t>Procesor</a:t>
            </a:r>
          </a:p>
        </p:txBody>
      </p:sp>
    </p:spTree>
    <p:extLst>
      <p:ext uri="{BB962C8B-B14F-4D97-AF65-F5344CB8AC3E}">
        <p14:creationId xmlns:p14="http://schemas.microsoft.com/office/powerpoint/2010/main" val="2664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E6E9AFC-C75A-4895-A64B-B46A46CF86E8}"/>
              </a:ext>
            </a:extLst>
          </p:cNvPr>
          <p:cNvSpPr>
            <a:spLocks noGrp="1"/>
          </p:cNvSpPr>
          <p:nvPr>
            <p:ph type="title"/>
          </p:nvPr>
        </p:nvSpPr>
        <p:spPr/>
        <p:txBody>
          <a:bodyPr/>
          <a:lstStyle/>
          <a:p>
            <a:r>
              <a:rPr lang="pl-PL" dirty="0"/>
              <a:t>Schemat blokowy procesora</a:t>
            </a:r>
          </a:p>
        </p:txBody>
      </p:sp>
      <p:pic>
        <p:nvPicPr>
          <p:cNvPr id="5" name="Obraz 4">
            <a:extLst>
              <a:ext uri="{FF2B5EF4-FFF2-40B4-BE49-F238E27FC236}">
                <a16:creationId xmlns:a16="http://schemas.microsoft.com/office/drawing/2014/main" id="{1A7C885A-7813-4D4F-8EEB-8DEA80AFED02}"/>
              </a:ext>
            </a:extLst>
          </p:cNvPr>
          <p:cNvPicPr>
            <a:picLocks noChangeAspect="1"/>
          </p:cNvPicPr>
          <p:nvPr/>
        </p:nvPicPr>
        <p:blipFill>
          <a:blip r:embed="rId2"/>
          <a:stretch>
            <a:fillRect/>
          </a:stretch>
        </p:blipFill>
        <p:spPr>
          <a:xfrm>
            <a:off x="462707" y="1384315"/>
            <a:ext cx="6651304" cy="4920143"/>
          </a:xfrm>
          <a:prstGeom prst="rect">
            <a:avLst/>
          </a:prstGeom>
        </p:spPr>
      </p:pic>
      <p:sp>
        <p:nvSpPr>
          <p:cNvPr id="7" name="pole tekstowe 6">
            <a:extLst>
              <a:ext uri="{FF2B5EF4-FFF2-40B4-BE49-F238E27FC236}">
                <a16:creationId xmlns:a16="http://schemas.microsoft.com/office/drawing/2014/main" id="{035EA373-A417-4AB4-8054-491D6B1FADF5}"/>
              </a:ext>
            </a:extLst>
          </p:cNvPr>
          <p:cNvSpPr txBox="1"/>
          <p:nvPr/>
        </p:nvSpPr>
        <p:spPr>
          <a:xfrm>
            <a:off x="7240420" y="1212319"/>
            <a:ext cx="4488873" cy="5264133"/>
          </a:xfrm>
          <a:prstGeom prst="rect">
            <a:avLst/>
          </a:prstGeom>
          <a:noFill/>
        </p:spPr>
        <p:txBody>
          <a:bodyPr wrap="square">
            <a:spAutoFit/>
          </a:bodyPr>
          <a:lstStyle/>
          <a:p>
            <a:pPr marL="380990" indent="-380990">
              <a:buFont typeface="Arial" panose="020B0604020202020204" pitchFamily="34" charset="0"/>
              <a:buChar char="•"/>
            </a:pPr>
            <a:r>
              <a:rPr lang="pl-PL" sz="1867" b="1" dirty="0"/>
              <a:t>RAM (</a:t>
            </a:r>
            <a:r>
              <a:rPr lang="pl-PL" sz="1867" b="1" dirty="0" err="1"/>
              <a:t>Random</a:t>
            </a:r>
            <a:r>
              <a:rPr lang="pl-PL" sz="1867" b="1" dirty="0"/>
              <a:t> </a:t>
            </a:r>
            <a:r>
              <a:rPr lang="pl-PL" sz="1867" b="1" dirty="0" err="1"/>
              <a:t>Acces</a:t>
            </a:r>
            <a:r>
              <a:rPr lang="pl-PL" sz="1867" b="1" dirty="0"/>
              <a:t> Memory) </a:t>
            </a:r>
            <a:r>
              <a:rPr lang="pl-PL" sz="1867" dirty="0"/>
              <a:t>– pamięć operacyjna</a:t>
            </a:r>
          </a:p>
          <a:p>
            <a:pPr marL="380990" indent="-380990">
              <a:buFont typeface="Arial" panose="020B0604020202020204" pitchFamily="34" charset="0"/>
              <a:buChar char="•"/>
            </a:pPr>
            <a:r>
              <a:rPr lang="pl-PL" sz="1867" b="1" dirty="0"/>
              <a:t>BU (Bus Unit) </a:t>
            </a:r>
            <a:r>
              <a:rPr lang="pl-PL" sz="1867" dirty="0"/>
              <a:t>– układ zarządzający magistralami</a:t>
            </a:r>
          </a:p>
          <a:p>
            <a:pPr marL="380990" indent="-380990">
              <a:buFont typeface="Arial" panose="020B0604020202020204" pitchFamily="34" charset="0"/>
              <a:buChar char="•"/>
            </a:pPr>
            <a:r>
              <a:rPr lang="pl-PL" sz="1867" b="1" dirty="0"/>
              <a:t>AU (</a:t>
            </a:r>
            <a:r>
              <a:rPr lang="pl-PL" sz="1867" b="1" dirty="0" err="1"/>
              <a:t>Addresing</a:t>
            </a:r>
            <a:r>
              <a:rPr lang="pl-PL" sz="1867" b="1" dirty="0"/>
              <a:t> Unit) </a:t>
            </a:r>
            <a:r>
              <a:rPr lang="pl-PL" sz="1867" dirty="0"/>
              <a:t>– układ obliczania adresu. Połączony jest z MMU</a:t>
            </a:r>
          </a:p>
          <a:p>
            <a:pPr marL="380990" indent="-380990">
              <a:buFont typeface="Arial" panose="020B0604020202020204" pitchFamily="34" charset="0"/>
              <a:buChar char="•"/>
            </a:pPr>
            <a:r>
              <a:rPr lang="pl-PL" sz="1867" b="1" dirty="0"/>
              <a:t>MMU (Memory Management Unit) </a:t>
            </a:r>
            <a:r>
              <a:rPr lang="pl-PL" sz="1867" dirty="0"/>
              <a:t>układem zarządzania pamięcią</a:t>
            </a:r>
          </a:p>
          <a:p>
            <a:pPr marL="380990" indent="-380990">
              <a:buFont typeface="Arial" panose="020B0604020202020204" pitchFamily="34" charset="0"/>
              <a:buChar char="•"/>
            </a:pPr>
            <a:r>
              <a:rPr lang="pl-PL" sz="1867" b="1" dirty="0"/>
              <a:t>IU (</a:t>
            </a:r>
            <a:r>
              <a:rPr lang="pl-PL" sz="1867" b="1" dirty="0" err="1"/>
              <a:t>Instruction</a:t>
            </a:r>
            <a:r>
              <a:rPr lang="pl-PL" sz="1867" b="1" dirty="0"/>
              <a:t> Unit) </a:t>
            </a:r>
            <a:r>
              <a:rPr lang="pl-PL" sz="1867" dirty="0"/>
              <a:t>– dekoder instrukcji</a:t>
            </a:r>
          </a:p>
          <a:p>
            <a:pPr marL="380990" indent="-380990">
              <a:buFont typeface="Arial" panose="020B0604020202020204" pitchFamily="34" charset="0"/>
              <a:buChar char="•"/>
            </a:pPr>
            <a:r>
              <a:rPr lang="pl-PL" sz="1867" b="1" dirty="0"/>
              <a:t>EU (</a:t>
            </a:r>
            <a:r>
              <a:rPr lang="pl-PL" sz="1867" b="1" dirty="0" err="1"/>
              <a:t>Execution</a:t>
            </a:r>
            <a:r>
              <a:rPr lang="pl-PL" sz="1867" b="1" dirty="0"/>
              <a:t> Unit) </a:t>
            </a:r>
            <a:r>
              <a:rPr lang="pl-PL" sz="1867" dirty="0"/>
              <a:t>– moduł wykonawczy. Zawiera ALU oraz FPU</a:t>
            </a:r>
          </a:p>
          <a:p>
            <a:pPr marL="380990" indent="-380990">
              <a:buFont typeface="Arial" panose="020B0604020202020204" pitchFamily="34" charset="0"/>
              <a:buChar char="•"/>
            </a:pPr>
            <a:r>
              <a:rPr lang="pl-PL" sz="1867" b="1" dirty="0"/>
              <a:t>ALU (</a:t>
            </a:r>
            <a:r>
              <a:rPr lang="pl-PL" sz="1867" b="1" dirty="0" err="1"/>
              <a:t>Aritmetic-Logic</a:t>
            </a:r>
            <a:r>
              <a:rPr lang="pl-PL" sz="1867" b="1" dirty="0"/>
              <a:t> Unit) </a:t>
            </a:r>
            <a:r>
              <a:rPr lang="pl-PL" sz="1867" dirty="0"/>
              <a:t>– jednostka arytmetyczno-logiczna</a:t>
            </a:r>
          </a:p>
          <a:p>
            <a:pPr marL="380990" indent="-380990">
              <a:buFont typeface="Arial" panose="020B0604020202020204" pitchFamily="34" charset="0"/>
              <a:buChar char="•"/>
            </a:pPr>
            <a:r>
              <a:rPr lang="pl-PL" sz="1867" b="1" dirty="0"/>
              <a:t>FPU (</a:t>
            </a:r>
            <a:r>
              <a:rPr lang="pl-PL" sz="1867" b="1" dirty="0" err="1"/>
              <a:t>Floating</a:t>
            </a:r>
            <a:r>
              <a:rPr lang="pl-PL" sz="1867" b="1" dirty="0"/>
              <a:t> Point Unit) </a:t>
            </a:r>
            <a:r>
              <a:rPr lang="pl-PL" sz="1867" dirty="0"/>
              <a:t>– jednostka zmiennoprzecinkowa</a:t>
            </a:r>
          </a:p>
        </p:txBody>
      </p:sp>
    </p:spTree>
    <p:extLst>
      <p:ext uri="{BB962C8B-B14F-4D97-AF65-F5344CB8AC3E}">
        <p14:creationId xmlns:p14="http://schemas.microsoft.com/office/powerpoint/2010/main" val="880605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FEF84EF-87D1-4ABC-A4A1-6C005D0C9279}"/>
              </a:ext>
            </a:extLst>
          </p:cNvPr>
          <p:cNvSpPr>
            <a:spLocks noGrp="1"/>
          </p:cNvSpPr>
          <p:nvPr>
            <p:ph type="body" sz="quarter" idx="27"/>
          </p:nvPr>
        </p:nvSpPr>
        <p:spPr/>
        <p:txBody>
          <a:bodyPr>
            <a:normAutofit/>
          </a:bodyPr>
          <a:lstStyle/>
          <a:p>
            <a:pPr marL="0" indent="0">
              <a:buNone/>
            </a:pPr>
            <a:r>
              <a:rPr lang="pl-PL" sz="2000" dirty="0"/>
              <a:t>Kluczem do działania całości i współpracy między tymi elementami jest zegar. Steruje on wszystkimi częściami składowymi procesora, dostarczając do nich sygnał elektryczny o określonej częstotliwości taktowania. Podstawowa, jednostkowa operacja wykonywana jest za każdym razem, kiedy dotrze do nich impuls taktujący. Im wyższa częstotliwość, tym szybciej wykonywane mogą być te operacje. Procesor taktowany zegarem o częstotliwości np. 1 GHz wykonuje miliard operacji na sekundę. To stąd wynika jeden z podstawowych parametrów opisujących CPU, którymi zazwyczaj kierujemy się wybierając nowy sprzęt. Współcześnie procesory taktowane są zegarami przekraczającymi 4 GHz. Wzrost tego czynnika nie jest już tak widoczny w kolejnych generacjach procesorów zresztą nie jest to jedyny czynnik, który wyznacza wydajność konkretnego układu. Obecnie wzrost szybkości obliczeń uzyskuje się dzięki zwiększaniu liczby tranzystorów i ilości rdzeni w procesorach.</a:t>
            </a:r>
          </a:p>
        </p:txBody>
      </p:sp>
      <p:sp>
        <p:nvSpPr>
          <p:cNvPr id="3" name="Tytuł 2">
            <a:extLst>
              <a:ext uri="{FF2B5EF4-FFF2-40B4-BE49-F238E27FC236}">
                <a16:creationId xmlns:a16="http://schemas.microsoft.com/office/drawing/2014/main" id="{BB739AE0-09D1-4C32-B0D1-D9A356E823EC}"/>
              </a:ext>
            </a:extLst>
          </p:cNvPr>
          <p:cNvSpPr>
            <a:spLocks noGrp="1"/>
          </p:cNvSpPr>
          <p:nvPr>
            <p:ph type="title"/>
          </p:nvPr>
        </p:nvSpPr>
        <p:spPr/>
        <p:txBody>
          <a:bodyPr/>
          <a:lstStyle/>
          <a:p>
            <a:r>
              <a:rPr lang="pl-PL" dirty="0"/>
              <a:t>CPU</a:t>
            </a:r>
          </a:p>
        </p:txBody>
      </p:sp>
    </p:spTree>
    <p:extLst>
      <p:ext uri="{BB962C8B-B14F-4D97-AF65-F5344CB8AC3E}">
        <p14:creationId xmlns:p14="http://schemas.microsoft.com/office/powerpoint/2010/main" val="297541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6008B40-B56A-4DED-BC2F-94D0559EDC3D}"/>
              </a:ext>
            </a:extLst>
          </p:cNvPr>
          <p:cNvSpPr>
            <a:spLocks noGrp="1"/>
          </p:cNvSpPr>
          <p:nvPr>
            <p:ph type="body" sz="quarter" idx="27"/>
          </p:nvPr>
        </p:nvSpPr>
        <p:spPr>
          <a:xfrm>
            <a:off x="609600" y="1138187"/>
            <a:ext cx="10981267" cy="5562805"/>
          </a:xfrm>
        </p:spPr>
        <p:txBody>
          <a:bodyPr>
            <a:normAutofit/>
          </a:bodyPr>
          <a:lstStyle/>
          <a:p>
            <a:pPr marL="0" indent="0">
              <a:buNone/>
            </a:pPr>
            <a:r>
              <a:rPr lang="pl-PL" sz="2000" dirty="0"/>
              <a:t>W języku C++ do alokowania pamięci na stercie służy operator </a:t>
            </a:r>
            <a:r>
              <a:rPr lang="pl-PL" sz="2000" b="1" dirty="0" err="1"/>
              <a:t>new</a:t>
            </a:r>
            <a:r>
              <a:rPr lang="pl-PL" sz="2000" dirty="0"/>
              <a:t>, a do zwalniania - </a:t>
            </a:r>
            <a:r>
              <a:rPr lang="pl-PL" sz="2000" b="1" dirty="0" err="1"/>
              <a:t>delete</a:t>
            </a:r>
            <a:r>
              <a:rPr lang="pl-PL" sz="2000" dirty="0"/>
              <a:t>. </a:t>
            </a:r>
          </a:p>
          <a:p>
            <a:pPr marL="0" indent="0">
              <a:buNone/>
            </a:pPr>
            <a:r>
              <a:rPr lang="pl-PL" sz="2000" dirty="0"/>
              <a:t>W C można również stosować funkcje </a:t>
            </a:r>
            <a:r>
              <a:rPr lang="pl-PL" sz="2000" b="1" dirty="0" err="1"/>
              <a:t>malloc</a:t>
            </a:r>
            <a:r>
              <a:rPr lang="pl-PL" sz="2000" dirty="0"/>
              <a:t> i </a:t>
            </a:r>
            <a:r>
              <a:rPr lang="pl-PL" sz="2000" b="1" dirty="0" err="1"/>
              <a:t>free</a:t>
            </a:r>
            <a:r>
              <a:rPr lang="pl-PL" sz="2000" dirty="0"/>
              <a:t>, jednak należy być ostrożnym. </a:t>
            </a:r>
          </a:p>
          <a:p>
            <a:pPr marL="0" indent="0">
              <a:buNone/>
            </a:pPr>
            <a:r>
              <a:rPr lang="pl-PL" sz="2000" dirty="0"/>
              <a:t>Najczęstszym błędem jest mieszanie operatorów </a:t>
            </a:r>
            <a:r>
              <a:rPr lang="pl-PL" sz="2000" dirty="0" err="1"/>
              <a:t>new</a:t>
            </a:r>
            <a:r>
              <a:rPr lang="pl-PL" sz="2000" dirty="0"/>
              <a:t> i </a:t>
            </a:r>
            <a:r>
              <a:rPr lang="pl-PL" sz="2000" dirty="0" err="1"/>
              <a:t>delete</a:t>
            </a:r>
            <a:r>
              <a:rPr lang="pl-PL" sz="2000" dirty="0"/>
              <a:t> z funkcjami </a:t>
            </a:r>
            <a:r>
              <a:rPr lang="pl-PL" sz="2000" dirty="0" err="1"/>
              <a:t>malloc</a:t>
            </a:r>
            <a:r>
              <a:rPr lang="pl-PL" sz="2000" dirty="0"/>
              <a:t> i </a:t>
            </a:r>
            <a:r>
              <a:rPr lang="pl-PL" sz="2000" dirty="0" err="1"/>
              <a:t>free</a:t>
            </a:r>
            <a:r>
              <a:rPr lang="pl-PL" sz="2000" dirty="0"/>
              <a:t>, np. zwalnianie pamięci zaalokowanej przez </a:t>
            </a:r>
            <a:r>
              <a:rPr lang="pl-PL" sz="2000" dirty="0" err="1"/>
              <a:t>new</a:t>
            </a:r>
            <a:r>
              <a:rPr lang="pl-PL" sz="2000" dirty="0"/>
              <a:t> przy pomocy </a:t>
            </a:r>
            <a:r>
              <a:rPr lang="pl-PL" sz="2000" dirty="0" err="1"/>
              <a:t>free</a:t>
            </a:r>
            <a:r>
              <a:rPr lang="pl-PL" sz="2000" dirty="0"/>
              <a:t>. </a:t>
            </a:r>
          </a:p>
          <a:p>
            <a:pPr marL="0" indent="0">
              <a:buNone/>
            </a:pPr>
            <a:r>
              <a:rPr lang="pl-PL" sz="2000" dirty="0"/>
              <a:t>Styl języka C</a:t>
            </a:r>
          </a:p>
          <a:p>
            <a:pPr marL="533387" lvl="1" indent="0">
              <a:buNone/>
            </a:pPr>
            <a:r>
              <a:rPr lang="en-US" sz="2000" b="1" dirty="0"/>
              <a:t>int *</a:t>
            </a:r>
            <a:r>
              <a:rPr lang="en-US" sz="2000" b="1" dirty="0" err="1"/>
              <a:t>wektor</a:t>
            </a:r>
            <a:r>
              <a:rPr lang="en-US" sz="2000" b="1" dirty="0"/>
              <a:t> = (int*) malloc (</a:t>
            </a:r>
            <a:r>
              <a:rPr lang="en-US" sz="2000" b="1" dirty="0" err="1"/>
              <a:t>sizeof</a:t>
            </a:r>
            <a:r>
              <a:rPr lang="en-US" sz="2000" b="1" dirty="0"/>
              <a:t>(int)*10);</a:t>
            </a:r>
          </a:p>
          <a:p>
            <a:pPr marL="533387" lvl="1" indent="0">
              <a:buNone/>
            </a:pPr>
            <a:r>
              <a:rPr lang="en-US" sz="2000" b="1" dirty="0"/>
              <a:t>free (</a:t>
            </a:r>
            <a:r>
              <a:rPr lang="en-US" sz="2000" b="1" dirty="0" err="1"/>
              <a:t>wektor</a:t>
            </a:r>
            <a:r>
              <a:rPr lang="en-US" sz="2000" b="1" dirty="0"/>
              <a:t>);</a:t>
            </a:r>
            <a:endParaRPr lang="pl-PL" sz="2000" b="1" dirty="0"/>
          </a:p>
          <a:p>
            <a:pPr marL="0" indent="0">
              <a:buNone/>
            </a:pPr>
            <a:r>
              <a:rPr lang="pl-PL" sz="2000" dirty="0"/>
              <a:t>Styl języka C++</a:t>
            </a:r>
          </a:p>
          <a:p>
            <a:pPr marL="533387" lvl="1" indent="0">
              <a:buNone/>
            </a:pPr>
            <a:r>
              <a:rPr lang="pl-PL" sz="2000" b="1" dirty="0" err="1"/>
              <a:t>int</a:t>
            </a:r>
            <a:r>
              <a:rPr lang="pl-PL" sz="2000" b="1" dirty="0"/>
              <a:t> *wektor = </a:t>
            </a:r>
            <a:r>
              <a:rPr lang="pl-PL" sz="2000" b="1" dirty="0" err="1"/>
              <a:t>new</a:t>
            </a:r>
            <a:r>
              <a:rPr lang="pl-PL" sz="2000" b="1" dirty="0"/>
              <a:t> </a:t>
            </a:r>
            <a:r>
              <a:rPr lang="pl-PL" sz="2000" b="1" dirty="0" err="1"/>
              <a:t>int</a:t>
            </a:r>
            <a:r>
              <a:rPr lang="pl-PL" sz="2000" b="1" dirty="0"/>
              <a:t>[10];</a:t>
            </a:r>
          </a:p>
          <a:p>
            <a:pPr marL="533387" lvl="1" indent="0">
              <a:buNone/>
            </a:pPr>
            <a:r>
              <a:rPr lang="pl-PL" sz="2000" b="1" dirty="0" err="1"/>
              <a:t>delete</a:t>
            </a:r>
            <a:r>
              <a:rPr lang="pl-PL" sz="2000" b="1" dirty="0"/>
              <a:t> [] wektor;</a:t>
            </a:r>
          </a:p>
        </p:txBody>
      </p:sp>
      <p:sp>
        <p:nvSpPr>
          <p:cNvPr id="3" name="Tytuł 2">
            <a:extLst>
              <a:ext uri="{FF2B5EF4-FFF2-40B4-BE49-F238E27FC236}">
                <a16:creationId xmlns:a16="http://schemas.microsoft.com/office/drawing/2014/main" id="{DCFA08EF-3CF2-4883-8872-5E7B937F53B2}"/>
              </a:ext>
            </a:extLst>
          </p:cNvPr>
          <p:cNvSpPr>
            <a:spLocks noGrp="1"/>
          </p:cNvSpPr>
          <p:nvPr>
            <p:ph type="title"/>
          </p:nvPr>
        </p:nvSpPr>
        <p:spPr/>
        <p:txBody>
          <a:bodyPr/>
          <a:lstStyle/>
          <a:p>
            <a:r>
              <a:rPr lang="pl-PL" dirty="0"/>
              <a:t>Język C++ - zarządzanie pamięcią</a:t>
            </a:r>
          </a:p>
        </p:txBody>
      </p:sp>
    </p:spTree>
    <p:extLst>
      <p:ext uri="{BB962C8B-B14F-4D97-AF65-F5344CB8AC3E}">
        <p14:creationId xmlns:p14="http://schemas.microsoft.com/office/powerpoint/2010/main" val="159886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F05DC60-E928-4E14-87EA-E57F38DDE27A}"/>
              </a:ext>
            </a:extLst>
          </p:cNvPr>
          <p:cNvSpPr>
            <a:spLocks noGrp="1"/>
          </p:cNvSpPr>
          <p:nvPr>
            <p:ph type="title"/>
          </p:nvPr>
        </p:nvSpPr>
        <p:spPr/>
        <p:txBody>
          <a:bodyPr/>
          <a:lstStyle/>
          <a:p>
            <a:r>
              <a:rPr lang="pl-PL" dirty="0"/>
              <a:t>Agenda</a:t>
            </a:r>
          </a:p>
        </p:txBody>
      </p:sp>
      <p:sp>
        <p:nvSpPr>
          <p:cNvPr id="3" name="Symbol zastępczy daty 2">
            <a:extLst>
              <a:ext uri="{FF2B5EF4-FFF2-40B4-BE49-F238E27FC236}">
                <a16:creationId xmlns:a16="http://schemas.microsoft.com/office/drawing/2014/main" id="{C7973F44-859C-4380-987A-0F1383BBFE4B}"/>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4" name="pole tekstowe 3">
            <a:extLst>
              <a:ext uri="{FF2B5EF4-FFF2-40B4-BE49-F238E27FC236}">
                <a16:creationId xmlns:a16="http://schemas.microsoft.com/office/drawing/2014/main" id="{FFDB5B4C-6BC3-4AF8-BFCF-E31E6EF12814}"/>
              </a:ext>
            </a:extLst>
          </p:cNvPr>
          <p:cNvSpPr txBox="1"/>
          <p:nvPr/>
        </p:nvSpPr>
        <p:spPr>
          <a:xfrm>
            <a:off x="1669409" y="2181138"/>
            <a:ext cx="8716162" cy="2862322"/>
          </a:xfrm>
          <a:prstGeom prst="rect">
            <a:avLst/>
          </a:prstGeom>
          <a:noFill/>
        </p:spPr>
        <p:txBody>
          <a:bodyPr wrap="square" rtlCol="0">
            <a:spAutoFit/>
          </a:bodyPr>
          <a:lstStyle/>
          <a:p>
            <a:pPr marL="342900" indent="-342900">
              <a:buAutoNum type="arabicPeriod"/>
            </a:pPr>
            <a:r>
              <a:rPr lang="pl-PL" dirty="0"/>
              <a:t>Wskaźniki</a:t>
            </a:r>
          </a:p>
          <a:p>
            <a:pPr marL="342900" indent="-342900">
              <a:buFontTx/>
              <a:buAutoNum type="arabicPeriod"/>
            </a:pPr>
            <a:r>
              <a:rPr lang="pl-PL" dirty="0"/>
              <a:t>Pamięć operacyjna i procesor</a:t>
            </a:r>
          </a:p>
          <a:p>
            <a:pPr marL="342900" indent="-342900">
              <a:buFontTx/>
              <a:buAutoNum type="arabicPeriod"/>
            </a:pPr>
            <a:r>
              <a:rPr lang="pl-PL" dirty="0"/>
              <a:t>Operacje na plikach</a:t>
            </a:r>
          </a:p>
          <a:p>
            <a:pPr marL="342900" indent="-342900">
              <a:buFontTx/>
              <a:buAutoNum type="arabicPeriod"/>
            </a:pPr>
            <a:r>
              <a:rPr lang="pl-PL" dirty="0"/>
              <a:t>Programowanie obiektowe</a:t>
            </a:r>
          </a:p>
          <a:p>
            <a:pPr marL="342900" indent="-342900">
              <a:buFontTx/>
              <a:buAutoNum type="arabicPeriod"/>
            </a:pPr>
            <a:r>
              <a:rPr lang="pl-PL" dirty="0"/>
              <a:t>Szablony C++</a:t>
            </a:r>
          </a:p>
          <a:p>
            <a:pPr marL="342900" indent="-342900">
              <a:buFontTx/>
              <a:buAutoNum type="arabicPeriod"/>
            </a:pPr>
            <a:r>
              <a:rPr lang="pl-PL" dirty="0"/>
              <a:t>Analiza błędu</a:t>
            </a:r>
          </a:p>
          <a:p>
            <a:pPr marL="342900" indent="-342900">
              <a:buFontTx/>
              <a:buAutoNum type="arabicPeriod"/>
            </a:pPr>
            <a:r>
              <a:rPr lang="pl-PL" dirty="0"/>
              <a:t>Nowości wersji C++17</a:t>
            </a:r>
          </a:p>
          <a:p>
            <a:pPr marL="342900" indent="-342900">
              <a:buFontTx/>
              <a:buAutoNum type="arabicPeriod"/>
            </a:pPr>
            <a:r>
              <a:rPr lang="pl-PL" dirty="0" err="1"/>
              <a:t>Wielomodułowość</a:t>
            </a:r>
            <a:endParaRPr lang="pl-PL" dirty="0"/>
          </a:p>
          <a:p>
            <a:pPr marL="342900" indent="-342900">
              <a:buFontTx/>
              <a:buAutoNum type="arabicPeriod"/>
            </a:pPr>
            <a:r>
              <a:rPr lang="pl-PL" dirty="0"/>
              <a:t>Android</a:t>
            </a:r>
          </a:p>
          <a:p>
            <a:pPr marL="342900" indent="-342900">
              <a:buFontTx/>
              <a:buAutoNum type="arabicPeriod"/>
            </a:pPr>
            <a:endParaRPr lang="pl-PL" dirty="0"/>
          </a:p>
        </p:txBody>
      </p:sp>
      <p:pic>
        <p:nvPicPr>
          <p:cNvPr id="5" name="Obraz 4">
            <a:extLst>
              <a:ext uri="{FF2B5EF4-FFF2-40B4-BE49-F238E27FC236}">
                <a16:creationId xmlns:a16="http://schemas.microsoft.com/office/drawing/2014/main" id="{C956AA83-C59B-40F7-8AD4-6A4BB8D2C3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66121" y="642594"/>
            <a:ext cx="1638649" cy="1843479"/>
          </a:xfrm>
          <a:prstGeom prst="rect">
            <a:avLst/>
          </a:prstGeom>
        </p:spPr>
      </p:pic>
    </p:spTree>
    <p:extLst>
      <p:ext uri="{BB962C8B-B14F-4D97-AF65-F5344CB8AC3E}">
        <p14:creationId xmlns:p14="http://schemas.microsoft.com/office/powerpoint/2010/main" val="1494319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4E8587E-26E8-4AD8-8D7D-1F07BD742E5B}"/>
              </a:ext>
            </a:extLst>
          </p:cNvPr>
          <p:cNvSpPr>
            <a:spLocks noGrp="1"/>
          </p:cNvSpPr>
          <p:nvPr>
            <p:ph type="title"/>
          </p:nvPr>
        </p:nvSpPr>
        <p:spPr/>
        <p:txBody>
          <a:bodyPr/>
          <a:lstStyle/>
          <a:p>
            <a:r>
              <a:rPr lang="pl-PL" dirty="0"/>
              <a:t>Operacje na plikach</a:t>
            </a:r>
          </a:p>
        </p:txBody>
      </p:sp>
      <p:sp>
        <p:nvSpPr>
          <p:cNvPr id="4" name="Rectangle 1">
            <a:extLst>
              <a:ext uri="{FF2B5EF4-FFF2-40B4-BE49-F238E27FC236}">
                <a16:creationId xmlns:a16="http://schemas.microsoft.com/office/drawing/2014/main" id="{D4EE3D0B-9F0D-4324-B83A-6C836F390E45}"/>
              </a:ext>
            </a:extLst>
          </p:cNvPr>
          <p:cNvSpPr>
            <a:spLocks noChangeArrowheads="1"/>
          </p:cNvSpPr>
          <p:nvPr/>
        </p:nvSpPr>
        <p:spPr bwMode="auto">
          <a:xfrm>
            <a:off x="943244" y="1316263"/>
            <a:ext cx="120672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pl-PL" sz="2000" dirty="0"/>
              <a:t>Zapis i odczyt danych tekstowych:</a:t>
            </a:r>
          </a:p>
          <a:p>
            <a:pPr defTabSz="1219170" eaLnBrk="0" fontAlgn="base" hangingPunct="0">
              <a:spcBef>
                <a:spcPct val="0"/>
              </a:spcBef>
              <a:spcAft>
                <a:spcPct val="0"/>
              </a:spcAft>
            </a:pPr>
            <a:endParaRPr lang="pl-PL" altLang="pl-PL" sz="2000" dirty="0">
              <a:latin typeface="Arial" panose="020B0604020202020204" pitchFamily="34" charset="0"/>
            </a:endParaRPr>
          </a:p>
          <a:p>
            <a:pPr defTabSz="1219170" eaLnBrk="0" fontAlgn="base" hangingPunct="0">
              <a:spcBef>
                <a:spcPct val="0"/>
              </a:spcBef>
              <a:spcAft>
                <a:spcPct val="0"/>
              </a:spcAft>
            </a:pPr>
            <a:r>
              <a:rPr lang="pl-PL" altLang="pl-PL" sz="2000" dirty="0" err="1">
                <a:latin typeface="Arial" panose="020B0604020202020204" pitchFamily="34" charset="0"/>
              </a:rPr>
              <a:t>fstream</a:t>
            </a:r>
            <a:r>
              <a:rPr lang="pl-PL" altLang="pl-PL" sz="2000" dirty="0">
                <a:latin typeface="Arial" panose="020B0604020202020204" pitchFamily="34" charset="0"/>
              </a:rPr>
              <a:t> </a:t>
            </a:r>
            <a:r>
              <a:rPr lang="pl-PL" altLang="pl-PL" sz="2000" dirty="0">
                <a:solidFill>
                  <a:srgbClr val="800080"/>
                </a:solidFill>
                <a:latin typeface="Arial" panose="020B0604020202020204" pitchFamily="34" charset="0"/>
              </a:rPr>
              <a:t>file</a:t>
            </a:r>
            <a:r>
              <a:rPr lang="pl-PL" altLang="pl-PL" sz="2000" dirty="0">
                <a:solidFill>
                  <a:srgbClr val="FF0000"/>
                </a:solidFill>
                <a:latin typeface="Arial" panose="020B0604020202020204" pitchFamily="34" charset="0"/>
              </a:rPr>
              <a:t>(</a:t>
            </a:r>
            <a:r>
              <a:rPr lang="pl-PL" altLang="pl-PL" sz="2000" b="1" i="1" dirty="0">
                <a:solidFill>
                  <a:srgbClr val="FF00FF"/>
                </a:solidFill>
                <a:latin typeface="Arial" panose="020B0604020202020204" pitchFamily="34" charset="0"/>
              </a:rPr>
              <a:t>"file.txt"</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ścieżka do otwieranego pliku (w tym przypadku względna)</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err="1">
                <a:latin typeface="Arial" panose="020B0604020202020204" pitchFamily="34" charset="0"/>
              </a:rPr>
              <a:t>std</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ios_base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out </a:t>
            </a:r>
            <a:r>
              <a:rPr lang="pl-PL" altLang="pl-PL" sz="2000" b="1" i="1" dirty="0">
                <a:solidFill>
                  <a:srgbClr val="008000"/>
                </a:solidFill>
                <a:latin typeface="Arial" panose="020B0604020202020204" pitchFamily="34" charset="0"/>
              </a:rPr>
              <a:t>// tryb otwarcia do zapisu</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a:t>
            </a:r>
            <a:r>
              <a:rPr lang="pl-PL" altLang="pl-PL" sz="2000" b="1" i="1" dirty="0" err="1">
                <a:solidFill>
                  <a:srgbClr val="008000"/>
                </a:solidFill>
                <a:latin typeface="Arial" panose="020B0604020202020204" pitchFamily="34" charset="0"/>
              </a:rPr>
              <a:t>utworznie</a:t>
            </a:r>
            <a:r>
              <a:rPr lang="pl-PL" altLang="pl-PL" sz="2000" b="1" i="1" dirty="0">
                <a:solidFill>
                  <a:srgbClr val="008000"/>
                </a:solidFill>
                <a:latin typeface="Arial" panose="020B0604020202020204" pitchFamily="34" charset="0"/>
              </a:rPr>
              <a:t> obiektu typu </a:t>
            </a:r>
            <a:r>
              <a:rPr lang="pl-PL" altLang="pl-PL" sz="2000" b="1" i="1" dirty="0" err="1">
                <a:solidFill>
                  <a:srgbClr val="008000"/>
                </a:solidFill>
                <a:latin typeface="Arial" panose="020B0604020202020204" pitchFamily="34" charset="0"/>
              </a:rPr>
              <a:t>fstream</a:t>
            </a:r>
            <a:r>
              <a:rPr lang="pl-PL" altLang="pl-PL" sz="2000" dirty="0">
                <a:latin typeface="Arial" panose="020B0604020202020204" pitchFamily="34" charset="0"/>
              </a:rPr>
              <a:t> </a:t>
            </a:r>
          </a:p>
          <a:p>
            <a:pPr defTabSz="1219170" eaLnBrk="0" fontAlgn="base" hangingPunct="0">
              <a:spcBef>
                <a:spcPct val="0"/>
              </a:spcBef>
              <a:spcAft>
                <a:spcPct val="0"/>
              </a:spcAft>
            </a:pPr>
            <a:endParaRPr lang="pl-PL" altLang="pl-PL" sz="2000" dirty="0">
              <a:latin typeface="Arial" panose="020B0604020202020204" pitchFamily="34" charset="0"/>
            </a:endParaRPr>
          </a:p>
          <a:p>
            <a:pPr defTabSz="1219170" eaLnBrk="0" fontAlgn="base" hangingPunct="0">
              <a:spcBef>
                <a:spcPct val="0"/>
              </a:spcBef>
              <a:spcAft>
                <a:spcPct val="0"/>
              </a:spcAft>
            </a:pPr>
            <a:r>
              <a:rPr lang="pl-PL" altLang="pl-PL" sz="2000" dirty="0" err="1">
                <a:solidFill>
                  <a:srgbClr val="FF0000"/>
                </a:solidFill>
                <a:latin typeface="Arial" panose="020B0604020202020204" pitchFamily="34" charset="0"/>
              </a:rPr>
              <a:t>if</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is_open</a:t>
            </a:r>
            <a:r>
              <a:rPr lang="pl-PL" altLang="pl-PL" sz="2000" dirty="0">
                <a:solidFill>
                  <a:srgbClr val="FF0000"/>
                </a:solidFill>
                <a:latin typeface="Arial" panose="020B0604020202020204" pitchFamily="34" charset="0"/>
              </a:rPr>
              <a:t>()) {</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metoda </a:t>
            </a:r>
            <a:r>
              <a:rPr lang="pl-PL" altLang="pl-PL" sz="2000" b="1" i="1" dirty="0" err="1">
                <a:solidFill>
                  <a:srgbClr val="008000"/>
                </a:solidFill>
                <a:latin typeface="Arial" panose="020B0604020202020204" pitchFamily="34" charset="0"/>
              </a:rPr>
              <a:t>is_open</a:t>
            </a:r>
            <a:r>
              <a:rPr lang="pl-PL" altLang="pl-PL" sz="2000" b="1" i="1" dirty="0">
                <a:solidFill>
                  <a:srgbClr val="008000"/>
                </a:solidFill>
                <a:latin typeface="Arial" panose="020B0604020202020204" pitchFamily="34" charset="0"/>
              </a:rPr>
              <a:t>() sprawdza, czy plik rzeczywiście został otwarty </a:t>
            </a:r>
          </a:p>
          <a:p>
            <a:pPr defTabSz="1219170" eaLnBrk="0" fontAlgn="base" hangingPunct="0">
              <a:spcBef>
                <a:spcPct val="0"/>
              </a:spcBef>
              <a:spcAft>
                <a:spcPct val="0"/>
              </a:spcAft>
            </a:pPr>
            <a:r>
              <a:rPr lang="pl-PL" altLang="pl-PL" sz="2000" b="1" i="1" dirty="0">
                <a:solidFill>
                  <a:srgbClr val="008000"/>
                </a:solidFill>
                <a:latin typeface="Arial" panose="020B0604020202020204" pitchFamily="34" charset="0"/>
              </a:rPr>
              <a:t>(równie dobrze można użyć metody .</a:t>
            </a:r>
            <a:r>
              <a:rPr lang="pl-PL" altLang="pl-PL" sz="2000" b="1" i="1" dirty="0" err="1">
                <a:solidFill>
                  <a:srgbClr val="008000"/>
                </a:solidFill>
                <a:latin typeface="Arial" panose="020B0604020202020204" pitchFamily="34" charset="0"/>
              </a:rPr>
              <a:t>good</a:t>
            </a:r>
            <a:r>
              <a:rPr lang="pl-PL" altLang="pl-PL" sz="2000" b="1" i="1" dirty="0">
                <a:solidFill>
                  <a:srgbClr val="008000"/>
                </a:solidFill>
                <a:latin typeface="Arial" panose="020B0604020202020204" pitchFamily="34" charset="0"/>
              </a:rPr>
              <a:t>())</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a:solidFill>
                  <a:srgbClr val="FF0000"/>
                </a:solidFill>
                <a:latin typeface="Arial" panose="020B0604020202020204" pitchFamily="34" charset="0"/>
              </a:rPr>
              <a:t>for(</a:t>
            </a:r>
            <a:r>
              <a:rPr lang="pl-PL" altLang="pl-PL" sz="2000" dirty="0" err="1">
                <a:solidFill>
                  <a:srgbClr val="0000FF"/>
                </a:solidFill>
                <a:latin typeface="Arial" panose="020B0604020202020204" pitchFamily="34" charset="0"/>
              </a:rPr>
              <a:t>int</a:t>
            </a:r>
            <a:r>
              <a:rPr lang="pl-PL" altLang="pl-PL" sz="2000" dirty="0">
                <a:latin typeface="Arial" panose="020B0604020202020204" pitchFamily="34" charset="0"/>
              </a:rPr>
              <a:t> i </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0</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i </a:t>
            </a:r>
            <a:r>
              <a:rPr lang="pl-PL" altLang="pl-PL" sz="2000" dirty="0">
                <a:solidFill>
                  <a:srgbClr val="FF0000"/>
                </a:solidFill>
                <a:latin typeface="Arial" panose="020B0604020202020204" pitchFamily="34" charset="0"/>
              </a:rPr>
              <a:t>&lt;</a:t>
            </a:r>
            <a:r>
              <a:rPr lang="pl-PL" altLang="pl-PL" sz="2000" dirty="0">
                <a:latin typeface="Arial" panose="020B0604020202020204" pitchFamily="34" charset="0"/>
              </a:rPr>
              <a:t> 10</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i</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od 0 do 9</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a:latin typeface="Arial" panose="020B0604020202020204" pitchFamily="34" charset="0"/>
              </a:rPr>
              <a:t>file </a:t>
            </a:r>
            <a:r>
              <a:rPr lang="pl-PL" altLang="pl-PL" sz="2000" dirty="0">
                <a:solidFill>
                  <a:srgbClr val="FF0000"/>
                </a:solidFill>
                <a:latin typeface="Arial" panose="020B0604020202020204" pitchFamily="34" charset="0"/>
              </a:rPr>
              <a:t>&lt;&lt;</a:t>
            </a:r>
            <a:r>
              <a:rPr lang="pl-PL" altLang="pl-PL" sz="2000" dirty="0">
                <a:latin typeface="Arial" panose="020B0604020202020204" pitchFamily="34" charset="0"/>
              </a:rPr>
              <a:t> </a:t>
            </a:r>
            <a:r>
              <a:rPr lang="pl-PL" altLang="pl-PL" sz="2000" b="1" i="1" dirty="0">
                <a:solidFill>
                  <a:srgbClr val="FF00FF"/>
                </a:solidFill>
                <a:latin typeface="Arial" panose="020B0604020202020204" pitchFamily="34" charset="0"/>
              </a:rPr>
              <a:t>"Tekst "</a:t>
            </a:r>
            <a:r>
              <a:rPr lang="pl-PL" altLang="pl-PL" sz="2000" dirty="0">
                <a:solidFill>
                  <a:srgbClr val="FF0000"/>
                </a:solidFill>
                <a:latin typeface="Arial" panose="020B0604020202020204" pitchFamily="34" charset="0"/>
              </a:rPr>
              <a:t>&lt;&lt;</a:t>
            </a:r>
            <a:r>
              <a:rPr lang="pl-PL" altLang="pl-PL" sz="2000" dirty="0">
                <a:latin typeface="Arial" panose="020B0604020202020204" pitchFamily="34" charset="0"/>
              </a:rPr>
              <a:t>i </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1</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endl</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zapis tekstu z znakiem nowej linii na końcu</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a:p>
            <a:pPr defTabSz="1219170" eaLnBrk="0" fontAlgn="base" hangingPunct="0">
              <a:spcBef>
                <a:spcPct val="0"/>
              </a:spcBef>
              <a:spcAft>
                <a:spcPct val="0"/>
              </a:spcAft>
            </a:pPr>
            <a:endParaRPr lang="pl-PL" altLang="pl-PL" sz="2000" dirty="0">
              <a:latin typeface="Arial" panose="020B0604020202020204" pitchFamily="34" charset="0"/>
            </a:endParaRPr>
          </a:p>
          <a:p>
            <a:pPr defTabSz="1219170" eaLnBrk="0" fontAlgn="base" hangingPunct="0">
              <a:spcBef>
                <a:spcPct val="0"/>
              </a:spcBef>
              <a:spcAft>
                <a:spcPct val="0"/>
              </a:spcAft>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close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zamykanie pliku</a:t>
            </a:r>
            <a:r>
              <a:rPr lang="pl-PL" altLang="pl-PL" sz="2000" dirty="0">
                <a:latin typeface="Arial" panose="020B0604020202020204" pitchFamily="34" charset="0"/>
              </a:rPr>
              <a:t> </a:t>
            </a:r>
          </a:p>
          <a:p>
            <a:pPr defTabSz="1219170" eaLnBrk="0" fontAlgn="base" hangingPunct="0">
              <a:spcBef>
                <a:spcPct val="0"/>
              </a:spcBef>
              <a:spcAft>
                <a:spcPct val="0"/>
              </a:spcAft>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p:txBody>
      </p:sp>
    </p:spTree>
    <p:extLst>
      <p:ext uri="{BB962C8B-B14F-4D97-AF65-F5344CB8AC3E}">
        <p14:creationId xmlns:p14="http://schemas.microsoft.com/office/powerpoint/2010/main" val="413387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E2B5892-4242-4057-BF83-18E2267A2D24}"/>
              </a:ext>
            </a:extLst>
          </p:cNvPr>
          <p:cNvSpPr>
            <a:spLocks noGrp="1"/>
          </p:cNvSpPr>
          <p:nvPr>
            <p:ph type="title"/>
          </p:nvPr>
        </p:nvSpPr>
        <p:spPr/>
        <p:txBody>
          <a:bodyPr/>
          <a:lstStyle/>
          <a:p>
            <a:r>
              <a:rPr lang="pl-PL" dirty="0"/>
              <a:t>Operacje na plikach</a:t>
            </a:r>
          </a:p>
        </p:txBody>
      </p:sp>
      <p:sp>
        <p:nvSpPr>
          <p:cNvPr id="4" name="Rectangle 1">
            <a:extLst>
              <a:ext uri="{FF2B5EF4-FFF2-40B4-BE49-F238E27FC236}">
                <a16:creationId xmlns:a16="http://schemas.microsoft.com/office/drawing/2014/main" id="{2F439490-389F-4060-B2A7-53F2AF7E222F}"/>
              </a:ext>
            </a:extLst>
          </p:cNvPr>
          <p:cNvSpPr>
            <a:spLocks noChangeArrowheads="1"/>
          </p:cNvSpPr>
          <p:nvPr/>
        </p:nvSpPr>
        <p:spPr bwMode="auto">
          <a:xfrm>
            <a:off x="734727" y="1491365"/>
            <a:ext cx="114572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endParaRPr lang="pl-PL" altLang="pl-PL" sz="2000" dirty="0">
              <a:latin typeface="Arial" panose="020B0604020202020204" pitchFamily="34" charset="0"/>
            </a:endParaRPr>
          </a:p>
          <a:p>
            <a:pPr defTabSz="1219170" eaLnBrk="0" fontAlgn="base" hangingPunct="0">
              <a:spcBef>
                <a:spcPct val="0"/>
              </a:spcBef>
              <a:spcAft>
                <a:spcPct val="0"/>
              </a:spcAft>
              <a:buFontTx/>
              <a:buChar char="•"/>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open</a:t>
            </a:r>
            <a:r>
              <a:rPr lang="pl-PL" altLang="pl-PL" sz="2000" dirty="0">
                <a:solidFill>
                  <a:srgbClr val="FF0000"/>
                </a:solidFill>
                <a:latin typeface="Arial" panose="020B0604020202020204" pitchFamily="34" charset="0"/>
              </a:rPr>
              <a:t>(</a:t>
            </a:r>
            <a:r>
              <a:rPr lang="pl-PL" altLang="pl-PL" sz="2000" b="1" i="1" dirty="0">
                <a:solidFill>
                  <a:srgbClr val="FF00FF"/>
                </a:solidFill>
                <a:latin typeface="Arial" panose="020B0604020202020204" pitchFamily="34" charset="0"/>
              </a:rPr>
              <a:t>"file.txt"</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std</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ios_base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in</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otwarcie tego samego pliku w trybie do odczytu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FF0000"/>
                </a:solidFill>
                <a:latin typeface="Arial" panose="020B0604020202020204" pitchFamily="34" charset="0"/>
              </a:rPr>
              <a:t>if</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is_open</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jeżeli otwarte</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solidFill>
                  <a:srgbClr val="0000FF"/>
                </a:solidFill>
                <a:latin typeface="Arial" panose="020B0604020202020204" pitchFamily="34" charset="0"/>
              </a:rPr>
              <a:t>char</a:t>
            </a:r>
            <a:r>
              <a:rPr lang="pl-PL" altLang="pl-PL" sz="2000" dirty="0">
                <a:latin typeface="Arial" panose="020B0604020202020204" pitchFamily="34" charset="0"/>
              </a:rPr>
              <a:t> </a:t>
            </a:r>
            <a:r>
              <a:rPr lang="pl-PL" altLang="pl-PL" sz="2000" dirty="0" err="1">
                <a:latin typeface="Arial" panose="020B0604020202020204" pitchFamily="34" charset="0"/>
              </a:rPr>
              <a:t>buffor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255</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bufor danych</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800080"/>
                </a:solidFill>
                <a:latin typeface="Arial" panose="020B0604020202020204" pitchFamily="34" charset="0"/>
              </a:rPr>
              <a:t>while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a:t>
            </a: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eof</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dopóki nie osiągnięto końca pliku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getline</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buffor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dirty="0" err="1">
                <a:solidFill>
                  <a:srgbClr val="800080"/>
                </a:solidFill>
                <a:latin typeface="Arial" panose="020B0604020202020204" pitchFamily="34" charset="0"/>
              </a:rPr>
              <a:t>sizeof</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buffor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 </a:t>
            </a:r>
            <a:r>
              <a:rPr lang="pl-PL" altLang="pl-PL" sz="2000" dirty="0" err="1">
                <a:solidFill>
                  <a:srgbClr val="800080"/>
                </a:solidFill>
                <a:latin typeface="Arial" panose="020B0604020202020204" pitchFamily="34" charset="0"/>
              </a:rPr>
              <a:t>sizeof</a:t>
            </a:r>
            <a:r>
              <a:rPr lang="pl-PL" altLang="pl-PL" sz="2000" dirty="0">
                <a:solidFill>
                  <a:srgbClr val="FF0000"/>
                </a:solidFill>
                <a:latin typeface="Arial" panose="020B0604020202020204" pitchFamily="34" charset="0"/>
              </a:rPr>
              <a:t>(</a:t>
            </a:r>
            <a:r>
              <a:rPr lang="pl-PL" altLang="pl-PL" sz="2000" dirty="0">
                <a:solidFill>
                  <a:srgbClr val="0000FF"/>
                </a:solidFill>
                <a:latin typeface="Arial" panose="020B0604020202020204" pitchFamily="34" charset="0"/>
              </a:rPr>
              <a:t>char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wczytywanie linii tekstu z pliku (do znaku końca linii)</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0000FF"/>
                </a:solidFill>
                <a:latin typeface="Arial" panose="020B0604020202020204" pitchFamily="34" charset="0"/>
              </a:rPr>
              <a:t>cout</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buffor</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endl</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endl</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wyświetlanie tekstu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close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zamykaj plik</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p:txBody>
      </p:sp>
    </p:spTree>
    <p:extLst>
      <p:ext uri="{BB962C8B-B14F-4D97-AF65-F5344CB8AC3E}">
        <p14:creationId xmlns:p14="http://schemas.microsoft.com/office/powerpoint/2010/main" val="325611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636E02A-C4BD-433D-85DD-2AE4E06246D1}"/>
              </a:ext>
            </a:extLst>
          </p:cNvPr>
          <p:cNvSpPr>
            <a:spLocks noGrp="1"/>
          </p:cNvSpPr>
          <p:nvPr>
            <p:ph type="title"/>
          </p:nvPr>
        </p:nvSpPr>
        <p:spPr/>
        <p:txBody>
          <a:bodyPr/>
          <a:lstStyle/>
          <a:p>
            <a:endParaRPr lang="pl-PL"/>
          </a:p>
        </p:txBody>
      </p:sp>
      <p:sp>
        <p:nvSpPr>
          <p:cNvPr id="6" name="Rectangle 1">
            <a:extLst>
              <a:ext uri="{FF2B5EF4-FFF2-40B4-BE49-F238E27FC236}">
                <a16:creationId xmlns:a16="http://schemas.microsoft.com/office/drawing/2014/main" id="{950C6323-554B-4554-B18F-6DBE31092F13}"/>
              </a:ext>
            </a:extLst>
          </p:cNvPr>
          <p:cNvSpPr>
            <a:spLocks noChangeArrowheads="1"/>
          </p:cNvSpPr>
          <p:nvPr/>
        </p:nvSpPr>
        <p:spPr bwMode="auto">
          <a:xfrm>
            <a:off x="1141286" y="1509404"/>
            <a:ext cx="9712036"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endParaRPr lang="pl-PL" altLang="pl-PL" sz="2000" dirty="0">
              <a:latin typeface="Arial" panose="020B0604020202020204" pitchFamily="34" charset="0"/>
            </a:endParaRPr>
          </a:p>
          <a:p>
            <a:pPr defTabSz="1219170" eaLnBrk="0" fontAlgn="base" hangingPunct="0">
              <a:spcBef>
                <a:spcPct val="0"/>
              </a:spcBef>
              <a:spcAft>
                <a:spcPct val="0"/>
              </a:spcAft>
              <a:buFontTx/>
              <a:buChar char="•"/>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open</a:t>
            </a:r>
            <a:r>
              <a:rPr lang="pl-PL" altLang="pl-PL" sz="2000" dirty="0">
                <a:solidFill>
                  <a:srgbClr val="FF0000"/>
                </a:solidFill>
                <a:latin typeface="Arial" panose="020B0604020202020204" pitchFamily="34" charset="0"/>
              </a:rPr>
              <a:t>(</a:t>
            </a:r>
            <a:r>
              <a:rPr lang="pl-PL" altLang="pl-PL" sz="2000" b="1" i="1" dirty="0">
                <a:solidFill>
                  <a:srgbClr val="FF00FF"/>
                </a:solidFill>
                <a:latin typeface="Arial" panose="020B0604020202020204" pitchFamily="34" charset="0"/>
              </a:rPr>
              <a:t>"file.txt"</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std</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ios_base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in</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otwarcie tego samego pliku w trybie do odczytu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FF0000"/>
                </a:solidFill>
                <a:latin typeface="Arial" panose="020B0604020202020204" pitchFamily="34" charset="0"/>
              </a:rPr>
              <a:t>if</a:t>
            </a:r>
            <a:r>
              <a:rPr lang="pl-PL" altLang="pl-PL" sz="2000" dirty="0">
                <a:solidFill>
                  <a:srgbClr val="FF0000"/>
                </a:solidFill>
                <a:latin typeface="Arial" panose="020B0604020202020204" pitchFamily="34" charset="0"/>
              </a:rPr>
              <a:t>(</a:t>
            </a: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is_open</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jeżeli otwarte</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latin typeface="Arial" panose="020B0604020202020204" pitchFamily="34" charset="0"/>
              </a:rPr>
              <a:t>string </a:t>
            </a:r>
            <a:r>
              <a:rPr lang="pl-PL" altLang="pl-PL" sz="2000" dirty="0" err="1">
                <a:latin typeface="Arial" panose="020B0604020202020204" pitchFamily="34" charset="0"/>
              </a:rPr>
              <a:t>str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bufor danych</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800080"/>
                </a:solidFill>
                <a:latin typeface="Arial" panose="020B0604020202020204" pitchFamily="34" charset="0"/>
              </a:rPr>
              <a:t>while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a:t>
            </a: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eof</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dopóki nie osiągnięto końca pliku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800080"/>
                </a:solidFill>
                <a:latin typeface="Arial" panose="020B0604020202020204" pitchFamily="34" charset="0"/>
              </a:rPr>
              <a:t>getline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file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dirty="0" err="1">
                <a:latin typeface="Arial" panose="020B0604020202020204" pitchFamily="34" charset="0"/>
              </a:rPr>
              <a:t>str</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wczytywanie linii </a:t>
            </a:r>
            <a:r>
              <a:rPr lang="pl-PL" altLang="pl-PL" sz="2000" b="1" i="1" dirty="0" err="1">
                <a:solidFill>
                  <a:srgbClr val="008000"/>
                </a:solidFill>
                <a:latin typeface="Arial" panose="020B0604020202020204" pitchFamily="34" charset="0"/>
              </a:rPr>
              <a:t>tesktu</a:t>
            </a:r>
            <a:r>
              <a:rPr lang="pl-PL" altLang="pl-PL" sz="2000" b="1" i="1" dirty="0">
                <a:solidFill>
                  <a:srgbClr val="008000"/>
                </a:solidFill>
                <a:latin typeface="Arial" panose="020B0604020202020204" pitchFamily="34" charset="0"/>
              </a:rPr>
              <a:t> z pliku (do znaku końca linii) do zmiennej typu string</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solidFill>
                  <a:srgbClr val="0000FF"/>
                </a:solidFill>
                <a:latin typeface="Arial" panose="020B0604020202020204" pitchFamily="34" charset="0"/>
              </a:rPr>
              <a:t>cout</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str</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endl</a:t>
            </a:r>
            <a:r>
              <a:rPr lang="pl-PL" altLang="pl-PL" sz="2000" dirty="0">
                <a:solidFill>
                  <a:srgbClr val="FF0000"/>
                </a:solidFill>
                <a:latin typeface="Arial" panose="020B0604020202020204" pitchFamily="34" charset="0"/>
              </a:rPr>
              <a:t>&lt;&lt;</a:t>
            </a:r>
            <a:r>
              <a:rPr lang="pl-PL" altLang="pl-PL" sz="2000" dirty="0" err="1">
                <a:latin typeface="Arial" panose="020B0604020202020204" pitchFamily="34" charset="0"/>
              </a:rPr>
              <a:t>endl</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wyświetlanie tekstu</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err="1">
                <a:latin typeface="Arial" panose="020B0604020202020204" pitchFamily="34" charset="0"/>
              </a:rPr>
              <a:t>file</a:t>
            </a:r>
            <a:r>
              <a:rPr lang="pl-PL" altLang="pl-PL" sz="2000" dirty="0" err="1">
                <a:solidFill>
                  <a:srgbClr val="FF0000"/>
                </a:solidFill>
                <a:latin typeface="Arial" panose="020B0604020202020204" pitchFamily="34" charset="0"/>
              </a:rPr>
              <a:t>.</a:t>
            </a:r>
            <a:r>
              <a:rPr lang="pl-PL" altLang="pl-PL" sz="2000" dirty="0" err="1">
                <a:solidFill>
                  <a:srgbClr val="800080"/>
                </a:solidFill>
                <a:latin typeface="Arial" panose="020B0604020202020204" pitchFamily="34" charset="0"/>
              </a:rPr>
              <a:t>close</a:t>
            </a: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r>
              <a:rPr lang="pl-PL" altLang="pl-PL" sz="2000" b="1" i="1" dirty="0">
                <a:solidFill>
                  <a:srgbClr val="008000"/>
                </a:solidFill>
                <a:latin typeface="Arial" panose="020B0604020202020204" pitchFamily="34" charset="0"/>
              </a:rPr>
              <a:t>// zamykaj plik</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r>
              <a:rPr lang="pl-PL" altLang="pl-PL" sz="2000" dirty="0">
                <a:solidFill>
                  <a:srgbClr val="FF0000"/>
                </a:solidFill>
                <a:latin typeface="Arial" panose="020B0604020202020204" pitchFamily="34" charset="0"/>
              </a:rPr>
              <a:t>}</a:t>
            </a:r>
            <a:r>
              <a:rPr lang="pl-PL" altLang="pl-PL" sz="2000" dirty="0">
                <a:latin typeface="Arial" panose="020B0604020202020204" pitchFamily="34" charset="0"/>
              </a:rPr>
              <a:t> </a:t>
            </a:r>
          </a:p>
          <a:p>
            <a:pPr defTabSz="1219170" eaLnBrk="0" fontAlgn="base" hangingPunct="0">
              <a:spcBef>
                <a:spcPct val="0"/>
              </a:spcBef>
              <a:spcAft>
                <a:spcPct val="0"/>
              </a:spcAft>
              <a:buFontTx/>
              <a:buChar char="•"/>
            </a:pPr>
            <a:endParaRPr lang="pl-PL" altLang="pl-PL" sz="2000" dirty="0">
              <a:latin typeface="Arial" panose="020B0604020202020204" pitchFamily="34" charset="0"/>
            </a:endParaRPr>
          </a:p>
        </p:txBody>
      </p:sp>
    </p:spTree>
    <p:extLst>
      <p:ext uri="{BB962C8B-B14F-4D97-AF65-F5344CB8AC3E}">
        <p14:creationId xmlns:p14="http://schemas.microsoft.com/office/powerpoint/2010/main" val="39284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FD932C-5B6C-4331-935C-D93CECD39B3D}"/>
              </a:ext>
            </a:extLst>
          </p:cNvPr>
          <p:cNvSpPr>
            <a:spLocks noGrp="1"/>
          </p:cNvSpPr>
          <p:nvPr>
            <p:ph type="body" sz="quarter" idx="27"/>
          </p:nvPr>
        </p:nvSpPr>
        <p:spPr>
          <a:xfrm>
            <a:off x="669636" y="2265024"/>
            <a:ext cx="10981267" cy="3170577"/>
          </a:xfrm>
        </p:spPr>
        <p:txBody>
          <a:bodyPr>
            <a:normAutofit/>
          </a:bodyPr>
          <a:lstStyle/>
          <a:p>
            <a:r>
              <a:rPr lang="pl-PL" sz="2000" dirty="0" err="1"/>
              <a:t>std</a:t>
            </a:r>
            <a:r>
              <a:rPr lang="pl-PL" sz="2000" dirty="0"/>
              <a:t>::</a:t>
            </a:r>
            <a:r>
              <a:rPr lang="pl-PL" sz="2000" dirty="0" err="1"/>
              <a:t>ios_base</a:t>
            </a:r>
            <a:r>
              <a:rPr lang="pl-PL" sz="2000" dirty="0"/>
              <a:t>::</a:t>
            </a:r>
            <a:r>
              <a:rPr lang="pl-PL" sz="2000" dirty="0" err="1"/>
              <a:t>app</a:t>
            </a:r>
            <a:r>
              <a:rPr lang="pl-PL" sz="2000" dirty="0"/>
              <a:t>	otwieranie z dopisywaniem danych do końca pliku;</a:t>
            </a:r>
          </a:p>
          <a:p>
            <a:r>
              <a:rPr lang="pl-PL" sz="2000" dirty="0" err="1"/>
              <a:t>std</a:t>
            </a:r>
            <a:r>
              <a:rPr lang="pl-PL" sz="2000" dirty="0"/>
              <a:t>::</a:t>
            </a:r>
            <a:r>
              <a:rPr lang="pl-PL" sz="2000" dirty="0" err="1"/>
              <a:t>ios_base</a:t>
            </a:r>
            <a:r>
              <a:rPr lang="pl-PL" sz="2000" dirty="0"/>
              <a:t>::</a:t>
            </a:r>
            <a:r>
              <a:rPr lang="pl-PL" sz="2000" dirty="0" err="1"/>
              <a:t>ate</a:t>
            </a:r>
            <a:r>
              <a:rPr lang="pl-PL" sz="2000" dirty="0"/>
              <a:t>	ustawia wskaźnik pliku na jego koniec;</a:t>
            </a:r>
          </a:p>
          <a:p>
            <a:r>
              <a:rPr lang="pl-PL" sz="2000" dirty="0" err="1"/>
              <a:t>std</a:t>
            </a:r>
            <a:r>
              <a:rPr lang="pl-PL" sz="2000" dirty="0"/>
              <a:t>::</a:t>
            </a:r>
            <a:r>
              <a:rPr lang="pl-PL" sz="2000" dirty="0" err="1"/>
              <a:t>ios_base</a:t>
            </a:r>
            <a:r>
              <a:rPr lang="pl-PL" sz="2000" dirty="0"/>
              <a:t>::</a:t>
            </a:r>
            <a:r>
              <a:rPr lang="pl-PL" sz="2000" dirty="0" err="1"/>
              <a:t>binary</a:t>
            </a:r>
            <a:r>
              <a:rPr lang="pl-PL" sz="2000" dirty="0"/>
              <a:t>	wczytywanie danych binarnych;</a:t>
            </a:r>
          </a:p>
          <a:p>
            <a:r>
              <a:rPr lang="pl-PL" sz="2000" dirty="0" err="1"/>
              <a:t>std</a:t>
            </a:r>
            <a:r>
              <a:rPr lang="pl-PL" sz="2000" dirty="0"/>
              <a:t>::</a:t>
            </a:r>
            <a:r>
              <a:rPr lang="pl-PL" sz="2000" dirty="0" err="1"/>
              <a:t>ios_base</a:t>
            </a:r>
            <a:r>
              <a:rPr lang="pl-PL" sz="2000" dirty="0"/>
              <a:t>::in	tryb do odczytu danych;</a:t>
            </a:r>
          </a:p>
          <a:p>
            <a:r>
              <a:rPr lang="pl-PL" sz="2000" dirty="0" err="1"/>
              <a:t>std</a:t>
            </a:r>
            <a:r>
              <a:rPr lang="pl-PL" sz="2000" dirty="0"/>
              <a:t>::</a:t>
            </a:r>
            <a:r>
              <a:rPr lang="pl-PL" sz="2000" dirty="0" err="1"/>
              <a:t>ios_base</a:t>
            </a:r>
            <a:r>
              <a:rPr lang="pl-PL" sz="2000" dirty="0"/>
              <a:t>::out	tryb zapisu danych do pliku;</a:t>
            </a:r>
          </a:p>
          <a:p>
            <a:r>
              <a:rPr lang="pl-PL" sz="2000" dirty="0" err="1"/>
              <a:t>std</a:t>
            </a:r>
            <a:r>
              <a:rPr lang="pl-PL" sz="2000" dirty="0"/>
              <a:t>::</a:t>
            </a:r>
            <a:r>
              <a:rPr lang="pl-PL" sz="2000" dirty="0" err="1"/>
              <a:t>ios_base</a:t>
            </a:r>
            <a:r>
              <a:rPr lang="pl-PL" sz="2000" dirty="0"/>
              <a:t>::</a:t>
            </a:r>
            <a:r>
              <a:rPr lang="pl-PL" sz="2000" dirty="0" err="1"/>
              <a:t>trunc</a:t>
            </a:r>
            <a:r>
              <a:rPr lang="pl-PL" sz="2000" dirty="0"/>
              <a:t>	zrzuca zawartość pliku, która jest tracona w chwili jego otwierania.</a:t>
            </a:r>
          </a:p>
        </p:txBody>
      </p:sp>
      <p:sp>
        <p:nvSpPr>
          <p:cNvPr id="3" name="Tytuł 2">
            <a:extLst>
              <a:ext uri="{FF2B5EF4-FFF2-40B4-BE49-F238E27FC236}">
                <a16:creationId xmlns:a16="http://schemas.microsoft.com/office/drawing/2014/main" id="{9A1ED90A-A194-4752-AB7E-DBBE8D85A624}"/>
              </a:ext>
            </a:extLst>
          </p:cNvPr>
          <p:cNvSpPr>
            <a:spLocks noGrp="1"/>
          </p:cNvSpPr>
          <p:nvPr>
            <p:ph type="title"/>
          </p:nvPr>
        </p:nvSpPr>
        <p:spPr/>
        <p:txBody>
          <a:bodyPr/>
          <a:lstStyle/>
          <a:p>
            <a:r>
              <a:rPr lang="pl-PL" dirty="0"/>
              <a:t>Tryby odczytu plików</a:t>
            </a:r>
          </a:p>
        </p:txBody>
      </p:sp>
    </p:spTree>
    <p:extLst>
      <p:ext uri="{BB962C8B-B14F-4D97-AF65-F5344CB8AC3E}">
        <p14:creationId xmlns:p14="http://schemas.microsoft.com/office/powerpoint/2010/main" val="190723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9DD88CA-A834-4B2B-8D70-F683E8E5E228}"/>
              </a:ext>
            </a:extLst>
          </p:cNvPr>
          <p:cNvSpPr>
            <a:spLocks noGrp="1"/>
          </p:cNvSpPr>
          <p:nvPr>
            <p:ph type="body" sz="quarter" idx="27"/>
          </p:nvPr>
        </p:nvSpPr>
        <p:spPr/>
        <p:txBody>
          <a:bodyPr>
            <a:normAutofit/>
          </a:bodyPr>
          <a:lstStyle/>
          <a:p>
            <a:pPr marL="0" indent="0">
              <a:buNone/>
            </a:pPr>
            <a:r>
              <a:rPr lang="pl-PL" sz="2000" b="1" dirty="0"/>
              <a:t>Programowanie obiektowe </a:t>
            </a:r>
            <a:r>
              <a:rPr lang="pl-PL" sz="2000" dirty="0"/>
              <a:t>(ang. </a:t>
            </a:r>
            <a:r>
              <a:rPr lang="pl-PL" sz="2000" dirty="0" err="1"/>
              <a:t>object-oriented</a:t>
            </a:r>
            <a:r>
              <a:rPr lang="pl-PL" sz="2000" dirty="0"/>
              <a:t> </a:t>
            </a:r>
            <a:r>
              <a:rPr lang="pl-PL" sz="2000" dirty="0" err="1"/>
              <a:t>programming</a:t>
            </a:r>
            <a:r>
              <a:rPr lang="pl-PL" sz="2000" dirty="0"/>
              <a:t>, OOP) – paradygmat programowania, w którym programy definiuje się za pomocą obiektów – elementów łączących stan (czyli dane, nazywane najczęściej polami) i zachowanie (czyli procedury, tu: metody). </a:t>
            </a:r>
          </a:p>
          <a:p>
            <a:pPr marL="0" indent="0">
              <a:buNone/>
            </a:pPr>
            <a:r>
              <a:rPr lang="pl-PL" sz="2000" dirty="0"/>
              <a:t>Obiektowy program komputerowy wyrażony jest jako zbiór takich obiektów, komunikujących się pomiędzy sobą w celu wykonywania zadań.</a:t>
            </a:r>
          </a:p>
          <a:p>
            <a:endParaRPr lang="pl-PL" sz="2000" dirty="0"/>
          </a:p>
          <a:p>
            <a:pPr marL="0" indent="0">
              <a:buNone/>
            </a:pPr>
            <a:r>
              <a:rPr lang="pl-PL" sz="2000" dirty="0"/>
              <a:t>Podejście to różni się od tradycyjnego programowania proceduralnego, gdzie dane i procedury nie są ze sobą bezpośrednio związane. Programowanie obiektowe ma ułatwić pisanie, konserwację i wielokrotne użycie programów lub ich fragmentów. </a:t>
            </a:r>
          </a:p>
        </p:txBody>
      </p:sp>
      <p:sp>
        <p:nvSpPr>
          <p:cNvPr id="3" name="Tytuł 2">
            <a:extLst>
              <a:ext uri="{FF2B5EF4-FFF2-40B4-BE49-F238E27FC236}">
                <a16:creationId xmlns:a16="http://schemas.microsoft.com/office/drawing/2014/main" id="{E093F375-55A6-45EF-B07B-712131A72A69}"/>
              </a:ext>
            </a:extLst>
          </p:cNvPr>
          <p:cNvSpPr>
            <a:spLocks noGrp="1"/>
          </p:cNvSpPr>
          <p:nvPr>
            <p:ph type="title"/>
          </p:nvPr>
        </p:nvSpPr>
        <p:spPr/>
        <p:txBody>
          <a:bodyPr/>
          <a:lstStyle/>
          <a:p>
            <a:r>
              <a:rPr lang="pl-PL" dirty="0"/>
              <a:t>Programowanie obiektowe</a:t>
            </a:r>
          </a:p>
        </p:txBody>
      </p:sp>
    </p:spTree>
    <p:extLst>
      <p:ext uri="{BB962C8B-B14F-4D97-AF65-F5344CB8AC3E}">
        <p14:creationId xmlns:p14="http://schemas.microsoft.com/office/powerpoint/2010/main" val="671063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1066801" y="1462961"/>
            <a:ext cx="11125199" cy="1033463"/>
          </a:xfrm>
          <a:prstGeom prst="rect">
            <a:avLst/>
          </a:prstGeom>
        </p:spPr>
        <p:txBody>
          <a:bodyPr vert="horz" wrap="square" lIns="121920" tIns="60960" rIns="121920" bIns="60960" rtlCol="0">
            <a:noAutofit/>
          </a:bodyPr>
          <a:lstStyle/>
          <a:p>
            <a:r>
              <a:rPr lang="pl-PL" sz="28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846" y="2721615"/>
            <a:ext cx="4041564" cy="3040443"/>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fontScale="90000"/>
          </a:bodyPr>
          <a:lstStyle/>
          <a:p>
            <a:r>
              <a:rPr lang="pl-PL" dirty="0"/>
              <a:t>Paradygmaty programowania obiektowego</a:t>
            </a:r>
          </a:p>
        </p:txBody>
      </p:sp>
      <p:sp>
        <p:nvSpPr>
          <p:cNvPr id="4" name="Prostokąt 3"/>
          <p:cNvSpPr/>
          <p:nvPr/>
        </p:nvSpPr>
        <p:spPr>
          <a:xfrm>
            <a:off x="861691" y="1429338"/>
            <a:ext cx="10308199" cy="2862322"/>
          </a:xfrm>
          <a:prstGeom prst="rect">
            <a:avLst/>
          </a:prstGeom>
        </p:spPr>
        <p:txBody>
          <a:bodyPr wrap="square">
            <a:spAutoFit/>
          </a:bodyPr>
          <a:lstStyle/>
          <a:p>
            <a:r>
              <a:rPr lang="pl-PL" sz="2000" b="1" dirty="0"/>
              <a:t>Abstrakcja</a:t>
            </a:r>
            <a:r>
              <a:rPr lang="pl-PL" sz="2000" dirty="0"/>
              <a:t>: Pojęcie w programowaniu obiektowym najczyściej utożsamiane z klasą. Jest modelem, który w rzeczywistości nie reprezentuje żadnego istniejącego obiektu, a jedynie na podstawie którego definiowane są inne obiekty. Przykładem może być ssak, lub zwierzę – nie ma ich rzeczywistego obiektu, a jedynie obiekty potomne bazujące na ich własnościach. </a:t>
            </a:r>
          </a:p>
          <a:p>
            <a:endParaRPr lang="pl-PL" sz="2000" dirty="0"/>
          </a:p>
          <a:p>
            <a:r>
              <a:rPr lang="pl-PL" sz="2000" b="1" dirty="0"/>
              <a:t>Hermetyzacja(separacja): </a:t>
            </a:r>
            <a:r>
              <a:rPr lang="pl-PL" sz="2000" dirty="0"/>
              <a:t> Pojęcie znane również pod nazwą enkapsulacja - porządkowanie metod oraz pól danej klasy z równoczesnym zatajeniem ich implementacji. </a:t>
            </a:r>
          </a:p>
        </p:txBody>
      </p:sp>
    </p:spTree>
    <p:extLst>
      <p:ext uri="{BB962C8B-B14F-4D97-AF65-F5344CB8AC3E}">
        <p14:creationId xmlns:p14="http://schemas.microsoft.com/office/powerpoint/2010/main" val="188101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fontScale="90000"/>
          </a:bodyPr>
          <a:lstStyle/>
          <a:p>
            <a:r>
              <a:rPr lang="pl-PL" dirty="0"/>
              <a:t>Paradygmaty programowania obiektowego</a:t>
            </a:r>
          </a:p>
        </p:txBody>
      </p:sp>
      <p:sp>
        <p:nvSpPr>
          <p:cNvPr id="4" name="Prostokąt 3"/>
          <p:cNvSpPr/>
          <p:nvPr/>
        </p:nvSpPr>
        <p:spPr>
          <a:xfrm>
            <a:off x="399896" y="1671895"/>
            <a:ext cx="11513648" cy="2554545"/>
          </a:xfrm>
          <a:prstGeom prst="rect">
            <a:avLst/>
          </a:prstGeom>
        </p:spPr>
        <p:txBody>
          <a:bodyPr wrap="square">
            <a:spAutoFit/>
          </a:bodyPr>
          <a:lstStyle/>
          <a:p>
            <a:r>
              <a:rPr lang="pl-PL" sz="2000" b="1" dirty="0"/>
              <a:t>Dziedziczenie(kompozycja): </a:t>
            </a:r>
            <a:r>
              <a:rPr lang="pl-PL" sz="2000" dirty="0"/>
              <a:t>Technika programowania, która umożliwia wykorzystanie istniejącej już klasy do utworzenia nowej, bazującej na swojej poprzedniczce. Klasy dziedziczą z innych klas lub obiekty z obiektów (w JavaScript). </a:t>
            </a:r>
          </a:p>
          <a:p>
            <a:endParaRPr lang="pl-PL" sz="2000" dirty="0"/>
          </a:p>
          <a:p>
            <a:r>
              <a:rPr lang="pl-PL" sz="2000" b="1" dirty="0"/>
              <a:t>Polimorfizm(wielopostaciowość): </a:t>
            </a:r>
            <a:r>
              <a:rPr lang="pl-PL" sz="2000" dirty="0"/>
              <a:t>Inaczej wielopostaciowość, metoda pozwalająca funkcji wirtualnej przyjmować różne sposoby jej realizacji. Daje możliwość wywołania tej samej metody na różnych obiektach, przy czym mogą one (obiekty)odpowiadać w różny sposób w zależności od typu. </a:t>
            </a:r>
          </a:p>
        </p:txBody>
      </p:sp>
    </p:spTree>
    <p:extLst>
      <p:ext uri="{BB962C8B-B14F-4D97-AF65-F5344CB8AC3E}">
        <p14:creationId xmlns:p14="http://schemas.microsoft.com/office/powerpoint/2010/main" val="3886997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10E93E-C704-462F-A9F5-8BA7B5568156}"/>
              </a:ext>
            </a:extLst>
          </p:cNvPr>
          <p:cNvSpPr>
            <a:spLocks noGrp="1"/>
          </p:cNvSpPr>
          <p:nvPr>
            <p:ph type="body" sz="quarter" idx="27"/>
          </p:nvPr>
        </p:nvSpPr>
        <p:spPr/>
        <p:txBody>
          <a:bodyPr/>
          <a:lstStyle/>
          <a:p>
            <a:pPr marL="0" indent="0">
              <a:buNone/>
            </a:pPr>
            <a:r>
              <a:rPr lang="pl-PL" dirty="0"/>
              <a:t>Języki, które wspierają programowanie obiektowe zwykle używają dziedziczenia dla ponownego użycia kodu oraz rozciągliwości w formie klas lub prototypów. Te, które używają klas opierają się na dwóch głównych konceptach:</a:t>
            </a:r>
          </a:p>
          <a:p>
            <a:pPr marL="0" indent="0">
              <a:buNone/>
            </a:pPr>
            <a:endParaRPr lang="pl-PL" dirty="0"/>
          </a:p>
          <a:p>
            <a:pPr marL="0" indent="0">
              <a:buNone/>
            </a:pPr>
            <a:r>
              <a:rPr lang="pl-PL" b="1" dirty="0"/>
              <a:t>Klasy</a:t>
            </a:r>
            <a:r>
              <a:rPr lang="pl-PL" dirty="0"/>
              <a:t> – definicje formatu danych oraz dostępnych procedur dla danego typu lub klasy obiektu, mogą same także zawierać dane oraz procedury (znane jako metody klas), na przykład, klasy zawierają dane oraz metody.</a:t>
            </a:r>
          </a:p>
          <a:p>
            <a:pPr marL="0" indent="0">
              <a:buNone/>
            </a:pPr>
            <a:endParaRPr lang="pl-PL" dirty="0"/>
          </a:p>
          <a:p>
            <a:pPr marL="0" indent="0">
              <a:buNone/>
            </a:pPr>
            <a:r>
              <a:rPr lang="pl-PL" b="1" dirty="0"/>
              <a:t>Obiekty</a:t>
            </a:r>
            <a:r>
              <a:rPr lang="pl-PL" dirty="0"/>
              <a:t> – instancje klas.</a:t>
            </a:r>
          </a:p>
          <a:p>
            <a:pPr marL="0" indent="0">
              <a:buNone/>
            </a:pPr>
            <a:endParaRPr lang="pl-PL" dirty="0"/>
          </a:p>
          <a:p>
            <a:pPr marL="0" indent="0">
              <a:buNone/>
            </a:pPr>
            <a:r>
              <a:rPr lang="pl-PL" dirty="0"/>
              <a:t>Obiekty czasem odpowiadają rzeczom występującym w realnym świecie.</a:t>
            </a:r>
          </a:p>
        </p:txBody>
      </p:sp>
      <p:sp>
        <p:nvSpPr>
          <p:cNvPr id="3" name="Tytuł 2">
            <a:extLst>
              <a:ext uri="{FF2B5EF4-FFF2-40B4-BE49-F238E27FC236}">
                <a16:creationId xmlns:a16="http://schemas.microsoft.com/office/drawing/2014/main" id="{907EAADF-3F90-4847-A73B-2EEF9A7FD914}"/>
              </a:ext>
            </a:extLst>
          </p:cNvPr>
          <p:cNvSpPr>
            <a:spLocks noGrp="1"/>
          </p:cNvSpPr>
          <p:nvPr>
            <p:ph type="title"/>
          </p:nvPr>
        </p:nvSpPr>
        <p:spPr/>
        <p:txBody>
          <a:bodyPr/>
          <a:lstStyle/>
          <a:p>
            <a:r>
              <a:rPr lang="pl-PL" dirty="0"/>
              <a:t>Programowanie obiektowe</a:t>
            </a:r>
          </a:p>
        </p:txBody>
      </p:sp>
    </p:spTree>
    <p:extLst>
      <p:ext uri="{BB962C8B-B14F-4D97-AF65-F5344CB8AC3E}">
        <p14:creationId xmlns:p14="http://schemas.microsoft.com/office/powerpoint/2010/main" val="778553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0849387-12C8-4593-8896-B5E4CD297365}"/>
              </a:ext>
            </a:extLst>
          </p:cNvPr>
          <p:cNvSpPr>
            <a:spLocks noGrp="1"/>
          </p:cNvSpPr>
          <p:nvPr>
            <p:ph type="body" sz="quarter" idx="27"/>
          </p:nvPr>
        </p:nvSpPr>
        <p:spPr>
          <a:xfrm>
            <a:off x="601133" y="2371381"/>
            <a:ext cx="10981267" cy="2168432"/>
          </a:xfrm>
        </p:spPr>
        <p:txBody>
          <a:bodyPr/>
          <a:lstStyle/>
          <a:p>
            <a:pPr marL="0" indent="0">
              <a:buNone/>
            </a:pPr>
            <a:r>
              <a:rPr lang="pl-PL" dirty="0"/>
              <a:t>„Programowanie obiektowe to więcej niż klasy i obiekty; to cały paradygmat programowania bazujący na obiektach (strukturach danych), które zawierają obszary danych (pola) oraz metody. Zrozumienie tego jest bardzo ważne; używanie klas do zorganizowania zbioru niezwiązanych ze sobą metod nie jest podejściem obiektowym.”</a:t>
            </a:r>
          </a:p>
        </p:txBody>
      </p:sp>
      <p:sp>
        <p:nvSpPr>
          <p:cNvPr id="3" name="Tytuł 2">
            <a:extLst>
              <a:ext uri="{FF2B5EF4-FFF2-40B4-BE49-F238E27FC236}">
                <a16:creationId xmlns:a16="http://schemas.microsoft.com/office/drawing/2014/main" id="{ABE19E22-213F-47B1-936F-07B09FC19FC3}"/>
              </a:ext>
            </a:extLst>
          </p:cNvPr>
          <p:cNvSpPr>
            <a:spLocks noGrp="1"/>
          </p:cNvSpPr>
          <p:nvPr>
            <p:ph type="title"/>
          </p:nvPr>
        </p:nvSpPr>
        <p:spPr/>
        <p:txBody>
          <a:bodyPr/>
          <a:lstStyle/>
          <a:p>
            <a:r>
              <a:rPr lang="pl-PL" dirty="0"/>
              <a:t>Programowanie obiektowe</a:t>
            </a:r>
          </a:p>
        </p:txBody>
      </p:sp>
      <p:sp>
        <p:nvSpPr>
          <p:cNvPr id="5" name="pole tekstowe 4">
            <a:extLst>
              <a:ext uri="{FF2B5EF4-FFF2-40B4-BE49-F238E27FC236}">
                <a16:creationId xmlns:a16="http://schemas.microsoft.com/office/drawing/2014/main" id="{ACCBC615-8247-4020-8052-FA985186FE27}"/>
              </a:ext>
            </a:extLst>
          </p:cNvPr>
          <p:cNvSpPr txBox="1"/>
          <p:nvPr/>
        </p:nvSpPr>
        <p:spPr>
          <a:xfrm>
            <a:off x="9259453" y="4919216"/>
            <a:ext cx="2729347" cy="461665"/>
          </a:xfrm>
          <a:prstGeom prst="rect">
            <a:avLst/>
          </a:prstGeom>
          <a:noFill/>
        </p:spPr>
        <p:txBody>
          <a:bodyPr wrap="square">
            <a:spAutoFit/>
          </a:bodyPr>
          <a:lstStyle/>
          <a:p>
            <a:r>
              <a:rPr lang="pl-PL" sz="2400" dirty="0" err="1"/>
              <a:t>Junade</a:t>
            </a:r>
            <a:r>
              <a:rPr lang="pl-PL" sz="2400" dirty="0"/>
              <a:t> Ali </a:t>
            </a:r>
          </a:p>
        </p:txBody>
      </p:sp>
    </p:spTree>
    <p:extLst>
      <p:ext uri="{BB962C8B-B14F-4D97-AF65-F5344CB8AC3E}">
        <p14:creationId xmlns:p14="http://schemas.microsoft.com/office/powerpoint/2010/main" val="113810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A619EE-EF9C-4C9E-9541-5C24CAF566B8}"/>
              </a:ext>
            </a:extLst>
          </p:cNvPr>
          <p:cNvSpPr>
            <a:spLocks noGrp="1"/>
          </p:cNvSpPr>
          <p:nvPr>
            <p:ph type="body" sz="quarter" idx="27"/>
          </p:nvPr>
        </p:nvSpPr>
        <p:spPr/>
        <p:txBody>
          <a:bodyPr>
            <a:normAutofit/>
          </a:bodyPr>
          <a:lstStyle/>
          <a:p>
            <a:pPr marL="0" indent="0">
              <a:buNone/>
            </a:pPr>
            <a:r>
              <a:rPr lang="pl-PL" sz="2000" b="1" dirty="0"/>
              <a:t>Wskaźnik</a:t>
            </a:r>
            <a:r>
              <a:rPr lang="pl-PL" sz="2000" dirty="0"/>
              <a:t> (ang. pointer) - typ zmiennej odpowiedzialnej za przechowywanie adresu do innej zmiennej (innego miejsca w pamięci) w obrębie aktualnej aplikacji.</a:t>
            </a:r>
          </a:p>
          <a:p>
            <a:pPr marL="0" indent="0">
              <a:buNone/>
            </a:pPr>
            <a:endParaRPr lang="pl-PL" sz="2000" dirty="0"/>
          </a:p>
          <a:p>
            <a:pPr marL="0" indent="0">
              <a:buNone/>
            </a:pPr>
            <a:r>
              <a:rPr lang="pl-PL" sz="2000" dirty="0"/>
              <a:t>Wskaźnik może wskazywać na jakąś zmienną, strukturę, tablicę a nawet funkcję. Jest niczym innym jak zmienną, która nie przechowuje wartości, tylko wskazuje na inną zmienną istniejącą w aplikacji. Oto podstawowe operatory niezbędne do operowania wskaźnikami:</a:t>
            </a:r>
          </a:p>
          <a:p>
            <a:pPr marL="0" indent="0">
              <a:buNone/>
            </a:pPr>
            <a:endParaRPr lang="pl-PL" sz="2000" dirty="0"/>
          </a:p>
          <a:p>
            <a:pPr marL="0" indent="0">
              <a:buNone/>
            </a:pPr>
            <a:r>
              <a:rPr lang="pl-PL" sz="2000" dirty="0"/>
              <a:t>    * - operator wyłuskania wartości zmiennej, na którą wskazuje wskaźnik (wyciąga wartość ze wskaźnika)</a:t>
            </a:r>
          </a:p>
          <a:p>
            <a:pPr marL="0" indent="0">
              <a:buNone/>
            </a:pPr>
            <a:r>
              <a:rPr lang="pl-PL" sz="2000" dirty="0"/>
              <a:t>    &amp; - operator pobrania adresu określonej zmiennej</a:t>
            </a:r>
          </a:p>
          <a:p>
            <a:pPr marL="0" indent="0">
              <a:buNone/>
            </a:pPr>
            <a:endParaRPr lang="pl-PL" sz="2000" dirty="0"/>
          </a:p>
        </p:txBody>
      </p:sp>
      <p:sp>
        <p:nvSpPr>
          <p:cNvPr id="3" name="Tytuł 2">
            <a:extLst>
              <a:ext uri="{FF2B5EF4-FFF2-40B4-BE49-F238E27FC236}">
                <a16:creationId xmlns:a16="http://schemas.microsoft.com/office/drawing/2014/main" id="{30668F4B-3B9C-4D6D-88A6-D4678ED14E0C}"/>
              </a:ext>
            </a:extLst>
          </p:cNvPr>
          <p:cNvSpPr>
            <a:spLocks noGrp="1"/>
          </p:cNvSpPr>
          <p:nvPr>
            <p:ph type="title"/>
          </p:nvPr>
        </p:nvSpPr>
        <p:spPr/>
        <p:txBody>
          <a:bodyPr/>
          <a:lstStyle/>
          <a:p>
            <a:r>
              <a:rPr lang="pl-PL" dirty="0"/>
              <a:t>Wskaźniki</a:t>
            </a:r>
          </a:p>
        </p:txBody>
      </p:sp>
    </p:spTree>
    <p:extLst>
      <p:ext uri="{BB962C8B-B14F-4D97-AF65-F5344CB8AC3E}">
        <p14:creationId xmlns:p14="http://schemas.microsoft.com/office/powerpoint/2010/main" val="107411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EF531B-53A5-4D4B-9709-8656DEBAD650}"/>
              </a:ext>
            </a:extLst>
          </p:cNvPr>
          <p:cNvSpPr>
            <a:spLocks noGrp="1"/>
          </p:cNvSpPr>
          <p:nvPr>
            <p:ph type="title"/>
          </p:nvPr>
        </p:nvSpPr>
        <p:spPr/>
        <p:txBody>
          <a:bodyPr/>
          <a:lstStyle/>
          <a:p>
            <a:r>
              <a:rPr lang="pl-PL" dirty="0"/>
              <a:t>Podstawowe pojęcia w programowaniu obiektowym</a:t>
            </a:r>
          </a:p>
        </p:txBody>
      </p:sp>
      <p:sp>
        <p:nvSpPr>
          <p:cNvPr id="3" name="Symbol zastępczy daty 2">
            <a:extLst>
              <a:ext uri="{FF2B5EF4-FFF2-40B4-BE49-F238E27FC236}">
                <a16:creationId xmlns:a16="http://schemas.microsoft.com/office/drawing/2014/main" id="{10FF77CC-8F5D-405A-93D1-D21685E58FE4}"/>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D3B0C711-2AAB-4D4F-8C6D-C81261F462CC}"/>
              </a:ext>
            </a:extLst>
          </p:cNvPr>
          <p:cNvSpPr txBox="1"/>
          <p:nvPr/>
        </p:nvSpPr>
        <p:spPr>
          <a:xfrm>
            <a:off x="1066800" y="2746556"/>
            <a:ext cx="9622172" cy="2308324"/>
          </a:xfrm>
          <a:prstGeom prst="rect">
            <a:avLst/>
          </a:prstGeom>
          <a:noFill/>
        </p:spPr>
        <p:txBody>
          <a:bodyPr wrap="square">
            <a:spAutoFit/>
          </a:bodyPr>
          <a:lstStyle/>
          <a:p>
            <a:pPr marL="285750" indent="-285750">
              <a:buFont typeface="Arial" panose="020B0604020202020204" pitchFamily="34" charset="0"/>
              <a:buChar char="•"/>
            </a:pPr>
            <a:r>
              <a:rPr lang="pl-PL" sz="1600" b="1" dirty="0"/>
              <a:t>Obiekt</a:t>
            </a:r>
            <a:r>
              <a:rPr lang="pl-PL" sz="1600" dirty="0"/>
              <a:t> (inaczej "instancja") - programistyczny sposób zaprezentowania bytu (osoby lub rzeczy). Byt w rozumieniu programistycznym może być coś ze świata fizycznego lub bardziej abstrakcyjny koncept.</a:t>
            </a:r>
          </a:p>
          <a:p>
            <a:pPr marL="285750" indent="-285750">
              <a:buFont typeface="Arial" panose="020B0604020202020204" pitchFamily="34" charset="0"/>
              <a:buChar char="•"/>
            </a:pPr>
            <a:endParaRPr lang="pl-PL" sz="1600" dirty="0"/>
          </a:p>
          <a:p>
            <a:pPr marL="285750" indent="-285750">
              <a:buFont typeface="Arial" panose="020B0604020202020204" pitchFamily="34" charset="0"/>
              <a:buChar char="•"/>
            </a:pPr>
            <a:r>
              <a:rPr lang="pl-PL" sz="1600" b="1" dirty="0"/>
              <a:t>Pole</a:t>
            </a:r>
            <a:r>
              <a:rPr lang="pl-PL" sz="1600" dirty="0"/>
              <a:t> - cecha danego obiektu. Zamiast pól mogą również wystąpić dane, atrybuty, zmienne egzemplarza lub właściwości.</a:t>
            </a:r>
          </a:p>
          <a:p>
            <a:pPr marL="285750" indent="-285750">
              <a:buFont typeface="Arial" panose="020B0604020202020204" pitchFamily="34" charset="0"/>
              <a:buChar char="•"/>
            </a:pPr>
            <a:endParaRPr lang="pl-PL" sz="1600" dirty="0"/>
          </a:p>
          <a:p>
            <a:pPr marL="285750" indent="-285750">
              <a:buFont typeface="Arial" panose="020B0604020202020204" pitchFamily="34" charset="0"/>
              <a:buChar char="•"/>
            </a:pPr>
            <a:r>
              <a:rPr lang="pl-PL" sz="1600" b="1" dirty="0"/>
              <a:t>Metoda</a:t>
            </a:r>
            <a:r>
              <a:rPr lang="pl-PL" sz="1600" dirty="0"/>
              <a:t> - czynność danego obiektu w świecie rzeczywistym. Realna implementacja funkcji składowej, która jest zdefiniowana w modelu klasy</a:t>
            </a:r>
          </a:p>
        </p:txBody>
      </p:sp>
    </p:spTree>
    <p:extLst>
      <p:ext uri="{BB962C8B-B14F-4D97-AF65-F5344CB8AC3E}">
        <p14:creationId xmlns:p14="http://schemas.microsoft.com/office/powerpoint/2010/main" val="235864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346F047-149A-487E-9CFD-187F2B95E270}"/>
              </a:ext>
            </a:extLst>
          </p:cNvPr>
          <p:cNvSpPr>
            <a:spLocks noGrp="1"/>
          </p:cNvSpPr>
          <p:nvPr>
            <p:ph type="body" sz="quarter" idx="27"/>
          </p:nvPr>
        </p:nvSpPr>
        <p:spPr/>
        <p:txBody>
          <a:bodyPr>
            <a:normAutofit/>
          </a:bodyPr>
          <a:lstStyle/>
          <a:p>
            <a:pPr marL="0" indent="0">
              <a:buNone/>
            </a:pPr>
            <a:r>
              <a:rPr lang="pl-PL" dirty="0"/>
              <a:t>Każdy obiekt jest instancją konkretnej klasy; na przykład obiekt, którego obszar nazwy to „Mary”, może być instancją klasy „Pracownicy”. Procedury w programowaniu obiektowym nazywane są metodami, a zmienne obszarami, członkami, atrybutami albo właściwościami. Sprowadza się to do następujących określeń:</a:t>
            </a:r>
          </a:p>
          <a:p>
            <a:pPr marL="0" indent="0">
              <a:buNone/>
            </a:pPr>
            <a:endParaRPr lang="pl-PL" dirty="0"/>
          </a:p>
          <a:p>
            <a:r>
              <a:rPr lang="pl-PL" b="1" dirty="0"/>
              <a:t>Zmienne klasy </a:t>
            </a:r>
            <a:r>
              <a:rPr lang="pl-PL" dirty="0"/>
              <a:t>– należą do całości klasy, jest tylko jedna kopia każdej</a:t>
            </a:r>
          </a:p>
          <a:p>
            <a:r>
              <a:rPr lang="pl-PL" b="1" dirty="0"/>
              <a:t>Instancje zmiennych lub atrybutów </a:t>
            </a:r>
            <a:r>
              <a:rPr lang="pl-PL" dirty="0"/>
              <a:t>– dane, które należą do indywidualnego obiektu, każdy obiekt ma ich własną kopię</a:t>
            </a:r>
          </a:p>
          <a:p>
            <a:r>
              <a:rPr lang="pl-PL" b="1" dirty="0"/>
              <a:t>Zmienne składowe</a:t>
            </a:r>
            <a:r>
              <a:rPr lang="pl-PL" dirty="0"/>
              <a:t> – odwołują się zarówno do klas oraz zmiennych instancji, które są zdefiniowane przez konkretne klasy</a:t>
            </a:r>
          </a:p>
          <a:p>
            <a:r>
              <a:rPr lang="pl-PL" b="1" dirty="0"/>
              <a:t>Metody w klasach </a:t>
            </a:r>
            <a:r>
              <a:rPr lang="pl-PL" dirty="0"/>
              <a:t>– należą do całości klas i mają dostęp tylko do zmiennych klas oraz wprowadzanych w wywoływaniu procedur</a:t>
            </a:r>
          </a:p>
          <a:p>
            <a:r>
              <a:rPr lang="pl-PL" b="1" dirty="0"/>
              <a:t>Metody instancji </a:t>
            </a:r>
            <a:r>
              <a:rPr lang="pl-PL" dirty="0"/>
              <a:t>– należą do indywidualnych obiektów, mają dostęp do zmiennych instancji dla specyficznych obiektów, dla których są wywoływane, wprowadzanych oraz zmiennych klas</a:t>
            </a:r>
          </a:p>
        </p:txBody>
      </p:sp>
      <p:sp>
        <p:nvSpPr>
          <p:cNvPr id="3" name="Tytuł 2">
            <a:extLst>
              <a:ext uri="{FF2B5EF4-FFF2-40B4-BE49-F238E27FC236}">
                <a16:creationId xmlns:a16="http://schemas.microsoft.com/office/drawing/2014/main" id="{9E84DCFB-7364-4AA1-8DCD-331C61D95070}"/>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824593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7AE3E-270A-4598-9BE1-50A4DBF88B8A}"/>
              </a:ext>
            </a:extLst>
          </p:cNvPr>
          <p:cNvSpPr>
            <a:spLocks noGrp="1"/>
          </p:cNvSpPr>
          <p:nvPr>
            <p:ph type="body" sz="quarter" idx="27"/>
          </p:nvPr>
        </p:nvSpPr>
        <p:spPr/>
        <p:txBody>
          <a:bodyPr/>
          <a:lstStyle/>
          <a:p>
            <a:pPr marL="0" indent="0">
              <a:buNone/>
            </a:pPr>
            <a:r>
              <a:rPr lang="pl-PL" dirty="0"/>
              <a:t>Można wyróżnić dwa zasadnicze podtypy programowania obiektowego:</a:t>
            </a:r>
          </a:p>
          <a:p>
            <a:pPr marL="0" indent="0">
              <a:buNone/>
            </a:pPr>
            <a:endParaRPr lang="pl-PL" dirty="0"/>
          </a:p>
          <a:p>
            <a:r>
              <a:rPr lang="pl-PL" b="1" dirty="0"/>
              <a:t>Programowanie oparte na klasach </a:t>
            </a:r>
            <a:r>
              <a:rPr lang="pl-PL" dirty="0"/>
              <a:t>– definiowane są klasy, czyli typy zmiennych, a następnie tworzone są obiekty, czyli zmienne (w uproszczeniu) tych typów.</a:t>
            </a:r>
          </a:p>
          <a:p>
            <a:r>
              <a:rPr lang="pl-PL" b="1" dirty="0"/>
              <a:t>Programowanie oparte na prototypach </a:t>
            </a:r>
            <a:r>
              <a:rPr lang="pl-PL" dirty="0"/>
              <a:t>– w tym podejściu nie istnieje pojęcie klasy. Nowe obiekty tworzy się w oparciu o istniejący już obiekt – prototyp, po którym dziedziczone są pola i metody i można go rozszerzać o nowe. Spotykany raczej w językach interpretowanych, np. JavaScript.</a:t>
            </a:r>
          </a:p>
        </p:txBody>
      </p:sp>
      <p:sp>
        <p:nvSpPr>
          <p:cNvPr id="3" name="Tytuł 2">
            <a:extLst>
              <a:ext uri="{FF2B5EF4-FFF2-40B4-BE49-F238E27FC236}">
                <a16:creationId xmlns:a16="http://schemas.microsoft.com/office/drawing/2014/main" id="{415731AE-F643-4B16-A0EA-21F885086EB9}"/>
              </a:ext>
            </a:extLst>
          </p:cNvPr>
          <p:cNvSpPr>
            <a:spLocks noGrp="1"/>
          </p:cNvSpPr>
          <p:nvPr>
            <p:ph type="title"/>
          </p:nvPr>
        </p:nvSpPr>
        <p:spPr/>
        <p:txBody>
          <a:bodyPr/>
          <a:lstStyle/>
          <a:p>
            <a:r>
              <a:rPr lang="pl-PL" dirty="0"/>
              <a:t>Podział</a:t>
            </a:r>
          </a:p>
        </p:txBody>
      </p:sp>
    </p:spTree>
    <p:extLst>
      <p:ext uri="{BB962C8B-B14F-4D97-AF65-F5344CB8AC3E}">
        <p14:creationId xmlns:p14="http://schemas.microsoft.com/office/powerpoint/2010/main" val="94863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7D85EA-D5F1-4275-88C4-1C04A5702CBF}"/>
              </a:ext>
            </a:extLst>
          </p:cNvPr>
          <p:cNvSpPr>
            <a:spLocks noGrp="1"/>
          </p:cNvSpPr>
          <p:nvPr>
            <p:ph type="title"/>
          </p:nvPr>
        </p:nvSpPr>
        <p:spPr/>
        <p:txBody>
          <a:bodyPr/>
          <a:lstStyle/>
          <a:p>
            <a:r>
              <a:rPr lang="pl-PL" dirty="0"/>
              <a:t>Przykład hierarchii klas</a:t>
            </a:r>
          </a:p>
        </p:txBody>
      </p:sp>
      <p:sp>
        <p:nvSpPr>
          <p:cNvPr id="4" name="Prostokąt 3">
            <a:extLst>
              <a:ext uri="{FF2B5EF4-FFF2-40B4-BE49-F238E27FC236}">
                <a16:creationId xmlns:a16="http://schemas.microsoft.com/office/drawing/2014/main" id="{04E4ACC4-92CB-4C7A-B6C4-5D741A7BD8ED}"/>
              </a:ext>
            </a:extLst>
          </p:cNvPr>
          <p:cNvSpPr/>
          <p:nvPr/>
        </p:nvSpPr>
        <p:spPr>
          <a:xfrm>
            <a:off x="4738255" y="1514765"/>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Pojazd</a:t>
            </a:r>
          </a:p>
        </p:txBody>
      </p:sp>
      <p:sp>
        <p:nvSpPr>
          <p:cNvPr id="5" name="Prostokąt 4">
            <a:extLst>
              <a:ext uri="{FF2B5EF4-FFF2-40B4-BE49-F238E27FC236}">
                <a16:creationId xmlns:a16="http://schemas.microsoft.com/office/drawing/2014/main" id="{552FAAA1-90D3-42FE-99BF-FC15D96D5DB6}"/>
              </a:ext>
            </a:extLst>
          </p:cNvPr>
          <p:cNvSpPr/>
          <p:nvPr/>
        </p:nvSpPr>
        <p:spPr>
          <a:xfrm>
            <a:off x="1584037" y="2655457"/>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1-osiowe</a:t>
            </a:r>
          </a:p>
        </p:txBody>
      </p:sp>
      <p:sp>
        <p:nvSpPr>
          <p:cNvPr id="6" name="Prostokąt 5">
            <a:extLst>
              <a:ext uri="{FF2B5EF4-FFF2-40B4-BE49-F238E27FC236}">
                <a16:creationId xmlns:a16="http://schemas.microsoft.com/office/drawing/2014/main" id="{9F60518E-502D-4A72-9A97-CF0685FEC1AE}"/>
              </a:ext>
            </a:extLst>
          </p:cNvPr>
          <p:cNvSpPr/>
          <p:nvPr/>
        </p:nvSpPr>
        <p:spPr>
          <a:xfrm>
            <a:off x="4308065" y="2665313"/>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2-osiowe</a:t>
            </a:r>
          </a:p>
        </p:txBody>
      </p:sp>
      <p:sp>
        <p:nvSpPr>
          <p:cNvPr id="8" name="Prostokąt 7">
            <a:extLst>
              <a:ext uri="{FF2B5EF4-FFF2-40B4-BE49-F238E27FC236}">
                <a16:creationId xmlns:a16="http://schemas.microsoft.com/office/drawing/2014/main" id="{5EA62C76-80D6-4C8F-A777-6F85491C43AA}"/>
              </a:ext>
            </a:extLst>
          </p:cNvPr>
          <p:cNvSpPr/>
          <p:nvPr/>
        </p:nvSpPr>
        <p:spPr>
          <a:xfrm>
            <a:off x="466436" y="4632037"/>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rower</a:t>
            </a:r>
          </a:p>
        </p:txBody>
      </p:sp>
      <p:sp>
        <p:nvSpPr>
          <p:cNvPr id="9" name="Prostokąt 8">
            <a:extLst>
              <a:ext uri="{FF2B5EF4-FFF2-40B4-BE49-F238E27FC236}">
                <a16:creationId xmlns:a16="http://schemas.microsoft.com/office/drawing/2014/main" id="{BFEF7B6B-6876-4C33-9B7A-4B81BE254366}"/>
              </a:ext>
            </a:extLst>
          </p:cNvPr>
          <p:cNvSpPr/>
          <p:nvPr/>
        </p:nvSpPr>
        <p:spPr>
          <a:xfrm>
            <a:off x="3325091" y="4511965"/>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motocykl</a:t>
            </a:r>
          </a:p>
        </p:txBody>
      </p:sp>
      <p:sp>
        <p:nvSpPr>
          <p:cNvPr id="10" name="Prostokąt 9">
            <a:extLst>
              <a:ext uri="{FF2B5EF4-FFF2-40B4-BE49-F238E27FC236}">
                <a16:creationId xmlns:a16="http://schemas.microsoft.com/office/drawing/2014/main" id="{2A7BB3A3-5FD1-4FC6-B776-5C5D453B6C55}"/>
              </a:ext>
            </a:extLst>
          </p:cNvPr>
          <p:cNvSpPr/>
          <p:nvPr/>
        </p:nvSpPr>
        <p:spPr>
          <a:xfrm>
            <a:off x="1694872" y="4077854"/>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hulajnoga</a:t>
            </a:r>
          </a:p>
        </p:txBody>
      </p:sp>
      <p:sp>
        <p:nvSpPr>
          <p:cNvPr id="11" name="Prostokąt 10">
            <a:extLst>
              <a:ext uri="{FF2B5EF4-FFF2-40B4-BE49-F238E27FC236}">
                <a16:creationId xmlns:a16="http://schemas.microsoft.com/office/drawing/2014/main" id="{CB8CA05E-190E-440D-A337-BDCD0490745E}"/>
              </a:ext>
            </a:extLst>
          </p:cNvPr>
          <p:cNvSpPr/>
          <p:nvPr/>
        </p:nvSpPr>
        <p:spPr>
          <a:xfrm>
            <a:off x="6151419" y="4461165"/>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TIR</a:t>
            </a:r>
          </a:p>
        </p:txBody>
      </p:sp>
      <p:cxnSp>
        <p:nvCxnSpPr>
          <p:cNvPr id="13" name="Łącznik prosty ze strzałką 12">
            <a:extLst>
              <a:ext uri="{FF2B5EF4-FFF2-40B4-BE49-F238E27FC236}">
                <a16:creationId xmlns:a16="http://schemas.microsoft.com/office/drawing/2014/main" id="{5A5E9E8E-7AD3-4C3C-9734-97B1BA00CF26}"/>
              </a:ext>
            </a:extLst>
          </p:cNvPr>
          <p:cNvCxnSpPr>
            <a:stCxn id="4" idx="2"/>
            <a:endCxn id="5" idx="0"/>
          </p:cNvCxnSpPr>
          <p:nvPr/>
        </p:nvCxnSpPr>
        <p:spPr>
          <a:xfrm flipH="1">
            <a:off x="2812474" y="2189019"/>
            <a:ext cx="3154217" cy="466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Łącznik prosty ze strzałką 14">
            <a:extLst>
              <a:ext uri="{FF2B5EF4-FFF2-40B4-BE49-F238E27FC236}">
                <a16:creationId xmlns:a16="http://schemas.microsoft.com/office/drawing/2014/main" id="{9CFF3B94-DFC2-48EE-97AB-AE4E7D8B0F04}"/>
              </a:ext>
            </a:extLst>
          </p:cNvPr>
          <p:cNvCxnSpPr>
            <a:stCxn id="4" idx="2"/>
            <a:endCxn id="6" idx="0"/>
          </p:cNvCxnSpPr>
          <p:nvPr/>
        </p:nvCxnSpPr>
        <p:spPr>
          <a:xfrm flipH="1">
            <a:off x="5536501" y="2189020"/>
            <a:ext cx="430190" cy="4762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Łącznik prosty ze strzałką 16">
            <a:extLst>
              <a:ext uri="{FF2B5EF4-FFF2-40B4-BE49-F238E27FC236}">
                <a16:creationId xmlns:a16="http://schemas.microsoft.com/office/drawing/2014/main" id="{F58C56BF-3365-4D87-84A7-F3577429C541}"/>
              </a:ext>
            </a:extLst>
          </p:cNvPr>
          <p:cNvCxnSpPr>
            <a:stCxn id="4" idx="2"/>
            <a:endCxn id="7" idx="0"/>
          </p:cNvCxnSpPr>
          <p:nvPr/>
        </p:nvCxnSpPr>
        <p:spPr>
          <a:xfrm>
            <a:off x="5966691" y="2189020"/>
            <a:ext cx="2180949" cy="476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Łącznik prosty ze strzałką 18">
            <a:extLst>
              <a:ext uri="{FF2B5EF4-FFF2-40B4-BE49-F238E27FC236}">
                <a16:creationId xmlns:a16="http://schemas.microsoft.com/office/drawing/2014/main" id="{E7C56DD0-F551-4AF3-8BE6-C1FD2B4D87F8}"/>
              </a:ext>
            </a:extLst>
          </p:cNvPr>
          <p:cNvCxnSpPr>
            <a:cxnSpLocks/>
            <a:stCxn id="5" idx="2"/>
          </p:cNvCxnSpPr>
          <p:nvPr/>
        </p:nvCxnSpPr>
        <p:spPr>
          <a:xfrm flipH="1">
            <a:off x="1182254" y="3329712"/>
            <a:ext cx="1630219" cy="1302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Łącznik prosty ze strzałką 20">
            <a:extLst>
              <a:ext uri="{FF2B5EF4-FFF2-40B4-BE49-F238E27FC236}">
                <a16:creationId xmlns:a16="http://schemas.microsoft.com/office/drawing/2014/main" id="{BC8093D6-908E-43BD-816D-D55A220C4F15}"/>
              </a:ext>
            </a:extLst>
          </p:cNvPr>
          <p:cNvCxnSpPr>
            <a:stCxn id="5" idx="2"/>
            <a:endCxn id="10" idx="0"/>
          </p:cNvCxnSpPr>
          <p:nvPr/>
        </p:nvCxnSpPr>
        <p:spPr>
          <a:xfrm>
            <a:off x="2812473" y="3329711"/>
            <a:ext cx="110835" cy="748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Łącznik prosty ze strzałką 22">
            <a:extLst>
              <a:ext uri="{FF2B5EF4-FFF2-40B4-BE49-F238E27FC236}">
                <a16:creationId xmlns:a16="http://schemas.microsoft.com/office/drawing/2014/main" id="{549BC98F-21A2-4D55-93D3-B3CC03455FF3}"/>
              </a:ext>
            </a:extLst>
          </p:cNvPr>
          <p:cNvCxnSpPr>
            <a:stCxn id="5" idx="2"/>
          </p:cNvCxnSpPr>
          <p:nvPr/>
        </p:nvCxnSpPr>
        <p:spPr>
          <a:xfrm>
            <a:off x="2812474" y="3329712"/>
            <a:ext cx="1925781" cy="118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Łącznik prosty ze strzałką 24">
            <a:extLst>
              <a:ext uri="{FF2B5EF4-FFF2-40B4-BE49-F238E27FC236}">
                <a16:creationId xmlns:a16="http://schemas.microsoft.com/office/drawing/2014/main" id="{FA313FD5-65D7-4DB6-923D-1D58469E248F}"/>
              </a:ext>
            </a:extLst>
          </p:cNvPr>
          <p:cNvCxnSpPr>
            <a:stCxn id="6" idx="2"/>
          </p:cNvCxnSpPr>
          <p:nvPr/>
        </p:nvCxnSpPr>
        <p:spPr>
          <a:xfrm>
            <a:off x="5536501" y="3339568"/>
            <a:ext cx="1154544" cy="1133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Prostokąt 21">
            <a:extLst>
              <a:ext uri="{FF2B5EF4-FFF2-40B4-BE49-F238E27FC236}">
                <a16:creationId xmlns:a16="http://schemas.microsoft.com/office/drawing/2014/main" id="{B0F9379E-0672-42C7-B228-09A3C2A4CED3}"/>
              </a:ext>
            </a:extLst>
          </p:cNvPr>
          <p:cNvSpPr/>
          <p:nvPr/>
        </p:nvSpPr>
        <p:spPr>
          <a:xfrm>
            <a:off x="9376076" y="1581688"/>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silnik</a:t>
            </a:r>
          </a:p>
        </p:txBody>
      </p:sp>
      <p:cxnSp>
        <p:nvCxnSpPr>
          <p:cNvPr id="24" name="Łącznik prosty ze strzałką 23">
            <a:extLst>
              <a:ext uri="{FF2B5EF4-FFF2-40B4-BE49-F238E27FC236}">
                <a16:creationId xmlns:a16="http://schemas.microsoft.com/office/drawing/2014/main" id="{EC667F7D-F46D-448D-ACDB-B4F200E14F3C}"/>
              </a:ext>
            </a:extLst>
          </p:cNvPr>
          <p:cNvCxnSpPr>
            <a:cxnSpLocks/>
            <a:stCxn id="22" idx="2"/>
          </p:cNvCxnSpPr>
          <p:nvPr/>
        </p:nvCxnSpPr>
        <p:spPr>
          <a:xfrm flipH="1">
            <a:off x="8181132" y="2255943"/>
            <a:ext cx="2423380" cy="2257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5EE295DB-F841-4404-A1F3-B82475BDC2C2}"/>
              </a:ext>
            </a:extLst>
          </p:cNvPr>
          <p:cNvCxnSpPr>
            <a:cxnSpLocks/>
            <a:stCxn id="22" idx="2"/>
          </p:cNvCxnSpPr>
          <p:nvPr/>
        </p:nvCxnSpPr>
        <p:spPr>
          <a:xfrm flipH="1">
            <a:off x="4692658" y="2255943"/>
            <a:ext cx="5911854" cy="2256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Prostokąt 6">
            <a:extLst>
              <a:ext uri="{FF2B5EF4-FFF2-40B4-BE49-F238E27FC236}">
                <a16:creationId xmlns:a16="http://schemas.microsoft.com/office/drawing/2014/main" id="{BBA94BFB-D660-4D56-8577-6008F88B86D3}"/>
              </a:ext>
            </a:extLst>
          </p:cNvPr>
          <p:cNvSpPr/>
          <p:nvPr/>
        </p:nvSpPr>
        <p:spPr>
          <a:xfrm>
            <a:off x="6919204" y="2665312"/>
            <a:ext cx="2456872" cy="674255"/>
          </a:xfrm>
          <a:prstGeom prst="rect">
            <a:avLst/>
          </a:prstGeom>
          <a:ln/>
        </p:spPr>
        <p:style>
          <a:lnRef idx="2">
            <a:schemeClr val="accent2"/>
          </a:lnRef>
          <a:fillRef idx="1">
            <a:schemeClr val="lt1"/>
          </a:fillRef>
          <a:effectRef idx="0">
            <a:schemeClr val="accent2"/>
          </a:effectRef>
          <a:fontRef idx="minor">
            <a:schemeClr val="dk1"/>
          </a:fontRef>
        </p:style>
        <p:txBody>
          <a:bodyPr lIns="96000" rIns="96000" rtlCol="0" anchor="ctr"/>
          <a:lstStyle/>
          <a:p>
            <a:pPr algn="ctr"/>
            <a:r>
              <a:rPr lang="pl-PL" sz="2400" dirty="0"/>
              <a:t>n-osiowe</a:t>
            </a:r>
          </a:p>
        </p:txBody>
      </p:sp>
    </p:spTree>
    <p:extLst>
      <p:ext uri="{BB962C8B-B14F-4D97-AF65-F5344CB8AC3E}">
        <p14:creationId xmlns:p14="http://schemas.microsoft.com/office/powerpoint/2010/main" val="1226642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1810AE1-B6DD-418C-A83D-14903164022B}"/>
              </a:ext>
            </a:extLst>
          </p:cNvPr>
          <p:cNvSpPr>
            <a:spLocks noGrp="1"/>
          </p:cNvSpPr>
          <p:nvPr>
            <p:ph type="title"/>
          </p:nvPr>
        </p:nvSpPr>
        <p:spPr/>
        <p:txBody>
          <a:bodyPr/>
          <a:lstStyle/>
          <a:p>
            <a:r>
              <a:rPr lang="pl-PL" dirty="0"/>
              <a:t>Zalety programowania obiektowego</a:t>
            </a:r>
          </a:p>
        </p:txBody>
      </p:sp>
      <p:sp>
        <p:nvSpPr>
          <p:cNvPr id="3" name="Symbol zastępczy daty 2">
            <a:extLst>
              <a:ext uri="{FF2B5EF4-FFF2-40B4-BE49-F238E27FC236}">
                <a16:creationId xmlns:a16="http://schemas.microsoft.com/office/drawing/2014/main" id="{08D56BF5-E7C4-48B3-A67F-AF669DC8A4CE}"/>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78F13D64-24E9-4C8C-B505-341146675CD8}"/>
              </a:ext>
            </a:extLst>
          </p:cNvPr>
          <p:cNvSpPr txBox="1"/>
          <p:nvPr/>
        </p:nvSpPr>
        <p:spPr>
          <a:xfrm>
            <a:off x="1159079" y="2454956"/>
            <a:ext cx="10124114" cy="3139321"/>
          </a:xfrm>
          <a:prstGeom prst="rect">
            <a:avLst/>
          </a:prstGeom>
          <a:noFill/>
        </p:spPr>
        <p:txBody>
          <a:bodyPr wrap="square">
            <a:spAutoFit/>
          </a:bodyPr>
          <a:lstStyle/>
          <a:p>
            <a:pPr marL="285750" indent="-285750">
              <a:buFont typeface="Arial" panose="020B0604020202020204" pitchFamily="34" charset="0"/>
              <a:buChar char="•"/>
            </a:pPr>
            <a:r>
              <a:rPr lang="pl-PL" dirty="0"/>
              <a:t>Wielokrotne wykorzystywanie raz napisanego kodu oraz co się z tym wiąże zasada DRY (ang. </a:t>
            </a:r>
            <a:r>
              <a:rPr lang="pl-PL" dirty="0" err="1"/>
              <a:t>Don't</a:t>
            </a:r>
            <a:r>
              <a:rPr lang="pl-PL" dirty="0"/>
              <a:t> </a:t>
            </a:r>
            <a:r>
              <a:rPr lang="pl-PL" dirty="0" err="1"/>
              <a:t>Repeat</a:t>
            </a:r>
            <a:r>
              <a:rPr lang="pl-PL" dirty="0"/>
              <a:t> </a:t>
            </a:r>
            <a:r>
              <a:rPr lang="pl-PL" dirty="0" err="1"/>
              <a:t>Yourself</a:t>
            </a:r>
            <a:r>
              <a:rPr lang="pl-PL" dirty="0"/>
              <a:t>),</a:t>
            </a:r>
          </a:p>
          <a:p>
            <a:pPr marL="285750" indent="-285750">
              <a:buFont typeface="Arial" panose="020B0604020202020204" pitchFamily="34" charset="0"/>
              <a:buChar char="•"/>
            </a:pPr>
            <a:r>
              <a:rPr lang="pl-PL" dirty="0"/>
              <a:t>Bardziej spójna ideologia zarządzania kodem w stosunku do programowania strukturalnego,</a:t>
            </a:r>
          </a:p>
          <a:p>
            <a:pPr marL="285750" indent="-285750">
              <a:buFont typeface="Arial" panose="020B0604020202020204" pitchFamily="34" charset="0"/>
              <a:buChar char="•"/>
            </a:pPr>
            <a:r>
              <a:rPr lang="pl-PL" dirty="0"/>
              <a:t>Efektywniejsza praca przy dużym projekcie w zespole wykorzystującym technikę OOP,</a:t>
            </a:r>
          </a:p>
          <a:p>
            <a:pPr marL="285750" indent="-285750">
              <a:buFont typeface="Arial" panose="020B0604020202020204" pitchFamily="34" charset="0"/>
              <a:buChar char="•"/>
            </a:pPr>
            <a:r>
              <a:rPr lang="pl-PL" dirty="0"/>
              <a:t>Większa łatwość przyswojenia ideologii nowego projektu dla wdrażającego się programisty w stosunku do metodologii strukturalnej,</a:t>
            </a:r>
          </a:p>
          <a:p>
            <a:pPr marL="285750" indent="-285750">
              <a:buFont typeface="Arial" panose="020B0604020202020204" pitchFamily="34" charset="0"/>
              <a:buChar char="•"/>
            </a:pPr>
            <a:r>
              <a:rPr lang="pl-PL" dirty="0"/>
              <a:t>Niższy koszt rozwoju i późniejszej konserwacji aplikacji dzięki zastosowaniu OOP.</a:t>
            </a:r>
          </a:p>
          <a:p>
            <a:pPr marL="285750" indent="-285750">
              <a:buFont typeface="Arial" panose="020B0604020202020204" pitchFamily="34" charset="0"/>
              <a:buChar char="•"/>
            </a:pPr>
            <a:r>
              <a:rPr lang="pl-PL" dirty="0"/>
              <a:t>Stabilność i elastyczność. Łatwość w dokonywaniu zmian oraz możliwość rozbudowywania o nowe funkcje (dzięki istnieniu dziedziczenia) bez konieczności wyrzucania całego systemu.</a:t>
            </a:r>
          </a:p>
        </p:txBody>
      </p:sp>
    </p:spTree>
    <p:extLst>
      <p:ext uri="{BB962C8B-B14F-4D97-AF65-F5344CB8AC3E}">
        <p14:creationId xmlns:p14="http://schemas.microsoft.com/office/powerpoint/2010/main" val="711899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21E50E4-6825-4AF0-8F02-714EB0300D76}"/>
              </a:ext>
            </a:extLst>
          </p:cNvPr>
          <p:cNvSpPr>
            <a:spLocks noGrp="1"/>
          </p:cNvSpPr>
          <p:nvPr>
            <p:ph type="title"/>
          </p:nvPr>
        </p:nvSpPr>
        <p:spPr/>
        <p:txBody>
          <a:bodyPr/>
          <a:lstStyle/>
          <a:p>
            <a:r>
              <a:rPr lang="pl-PL" dirty="0"/>
              <a:t>Wady programowania obiektowego</a:t>
            </a:r>
          </a:p>
        </p:txBody>
      </p:sp>
      <p:sp>
        <p:nvSpPr>
          <p:cNvPr id="3" name="Symbol zastępczy daty 2">
            <a:extLst>
              <a:ext uri="{FF2B5EF4-FFF2-40B4-BE49-F238E27FC236}">
                <a16:creationId xmlns:a16="http://schemas.microsoft.com/office/drawing/2014/main" id="{2C5548F5-84FD-41D8-AD45-65E4B392EC94}"/>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5ACC45A2-34BA-42C2-8FFE-17599DB0341C}"/>
              </a:ext>
            </a:extLst>
          </p:cNvPr>
          <p:cNvSpPr txBox="1"/>
          <p:nvPr/>
        </p:nvSpPr>
        <p:spPr>
          <a:xfrm>
            <a:off x="1216962" y="2535483"/>
            <a:ext cx="8932877" cy="2308324"/>
          </a:xfrm>
          <a:prstGeom prst="rect">
            <a:avLst/>
          </a:prstGeom>
          <a:noFill/>
        </p:spPr>
        <p:txBody>
          <a:bodyPr wrap="square">
            <a:spAutoFit/>
          </a:bodyPr>
          <a:lstStyle/>
          <a:p>
            <a:pPr marL="285750" indent="-285750">
              <a:buFont typeface="Arial" panose="020B0604020202020204" pitchFamily="34" charset="0"/>
              <a:buChar char="•"/>
            </a:pPr>
            <a:r>
              <a:rPr lang="pl-PL" dirty="0"/>
              <a:t>Wolniejsza realizacja programu realizującego technikę zorientowaną obiektowo w stosunku do programowania strukturalnego,</a:t>
            </a:r>
          </a:p>
          <a:p>
            <a:pPr marL="285750" indent="-285750">
              <a:buFont typeface="Arial" panose="020B0604020202020204" pitchFamily="34" charset="0"/>
              <a:buChar char="•"/>
            </a:pPr>
            <a:r>
              <a:rPr lang="pl-PL" dirty="0"/>
              <a:t>Istnienie potencjalnych trudności w zmianie nawyków oraz tępa nauki z programowania strukturalnego na programowanie obiektowe,</a:t>
            </a:r>
          </a:p>
          <a:p>
            <a:pPr marL="285750" indent="-285750">
              <a:buFont typeface="Arial" panose="020B0604020202020204" pitchFamily="34" charset="0"/>
              <a:buChar char="•"/>
            </a:pPr>
            <a:r>
              <a:rPr lang="pl-PL" dirty="0"/>
              <a:t>Nie odpowiedni dla wszystkich rodzajów rozwiązanych problemów. Niektóre problemy (niewielkie skrypty, stosunkowo małe programy) skuteczniej, szybciej i wydajniej realizuje inżynieria budowy strukturalnej, niż metoda zorientowana obiektowo.</a:t>
            </a:r>
          </a:p>
        </p:txBody>
      </p:sp>
    </p:spTree>
    <p:extLst>
      <p:ext uri="{BB962C8B-B14F-4D97-AF65-F5344CB8AC3E}">
        <p14:creationId xmlns:p14="http://schemas.microsoft.com/office/powerpoint/2010/main" val="1357778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A17EB0D-F36A-4868-A2FD-C08355DA00C3}"/>
              </a:ext>
            </a:extLst>
          </p:cNvPr>
          <p:cNvSpPr>
            <a:spLocks noGrp="1"/>
          </p:cNvSpPr>
          <p:nvPr>
            <p:ph type="body" sz="quarter" idx="27"/>
          </p:nvPr>
        </p:nvSpPr>
        <p:spPr/>
        <p:txBody>
          <a:bodyPr>
            <a:normAutofit/>
          </a:bodyPr>
          <a:lstStyle/>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Klasa to nowy typ danych (projekt).</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Obiekt to instancja klasy (realizacja projektu).</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Klasa posiada różne pola i metody:</a:t>
            </a:r>
          </a:p>
          <a:p>
            <a:pPr marL="922844" lvl="1" indent="-463539" defTabSz="1219170" fontAlgn="base">
              <a:lnSpc>
                <a:spcPct val="90000"/>
              </a:lnSpc>
              <a:spcBef>
                <a:spcPct val="20000"/>
              </a:spcBef>
              <a:spcAft>
                <a:spcPct val="0"/>
              </a:spcAft>
              <a:buClr>
                <a:srgbClr val="669999"/>
              </a:buClr>
              <a:buSzPct val="70000"/>
              <a:buFont typeface="Wingdings" panose="05000000000000000000" pitchFamily="2" charset="2"/>
              <a:buChar char="l"/>
              <a:defRPr/>
            </a:pPr>
            <a:r>
              <a:rPr lang="pl-PL" altLang="pl-PL" sz="1800" dirty="0">
                <a:solidFill>
                  <a:srgbClr val="000000"/>
                </a:solidFill>
                <a:latin typeface="Arial"/>
              </a:rPr>
              <a:t>wartości pól w obiekcie określają stan obiektu,</a:t>
            </a:r>
          </a:p>
          <a:p>
            <a:pPr marL="922844" lvl="1" indent="-463539" defTabSz="1219170" fontAlgn="base">
              <a:lnSpc>
                <a:spcPct val="90000"/>
              </a:lnSpc>
              <a:spcBef>
                <a:spcPct val="20000"/>
              </a:spcBef>
              <a:spcAft>
                <a:spcPct val="0"/>
              </a:spcAft>
              <a:buClr>
                <a:srgbClr val="669999"/>
              </a:buClr>
              <a:buSzPct val="70000"/>
              <a:buFont typeface="Wingdings" panose="05000000000000000000" pitchFamily="2" charset="2"/>
              <a:buChar char="l"/>
              <a:defRPr/>
            </a:pPr>
            <a:r>
              <a:rPr lang="pl-PL" altLang="pl-PL" sz="1800" dirty="0">
                <a:solidFill>
                  <a:srgbClr val="000000"/>
                </a:solidFill>
                <a:latin typeface="Arial"/>
              </a:rPr>
              <a:t>metody determinują funkcjonalność obiektu.</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Klasę definiuje się następująco:</a:t>
            </a:r>
            <a:br>
              <a:rPr lang="pl-PL" altLang="pl-PL" sz="2000" dirty="0">
                <a:solidFill>
                  <a:srgbClr val="000000"/>
                </a:solidFill>
                <a:latin typeface="Arial"/>
              </a:rPr>
            </a:br>
            <a:r>
              <a:rPr lang="pl-PL" altLang="pl-PL" sz="2000" dirty="0" err="1">
                <a:solidFill>
                  <a:srgbClr val="000000"/>
                </a:solidFill>
                <a:latin typeface="Courier New" panose="02070309020205020404" pitchFamily="49" charset="0"/>
              </a:rPr>
              <a:t>class</a:t>
            </a:r>
            <a:r>
              <a:rPr lang="pl-PL" altLang="pl-PL" sz="2000" dirty="0">
                <a:solidFill>
                  <a:srgbClr val="000000"/>
                </a:solidFill>
                <a:latin typeface="Courier New" panose="02070309020205020404" pitchFamily="49" charset="0"/>
              </a:rPr>
              <a:t> klasa</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    // definicje pól</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    // deklaracje metod</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p>
          <a:p>
            <a:pPr marL="0" indent="0">
              <a:buNone/>
            </a:pPr>
            <a:endParaRPr lang="pl-PL" sz="1600" dirty="0"/>
          </a:p>
        </p:txBody>
      </p:sp>
      <p:sp>
        <p:nvSpPr>
          <p:cNvPr id="3" name="Tytuł 2">
            <a:extLst>
              <a:ext uri="{FF2B5EF4-FFF2-40B4-BE49-F238E27FC236}">
                <a16:creationId xmlns:a16="http://schemas.microsoft.com/office/drawing/2014/main" id="{B61EDCE5-8B17-4E6D-A902-7A6EB59A74B0}"/>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28975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3A1229-B940-455E-8965-5FEEC0893C1E}"/>
              </a:ext>
            </a:extLst>
          </p:cNvPr>
          <p:cNvSpPr>
            <a:spLocks noGrp="1"/>
          </p:cNvSpPr>
          <p:nvPr>
            <p:ph type="body" sz="quarter" idx="27"/>
          </p:nvPr>
        </p:nvSpPr>
        <p:spPr/>
        <p:txBody>
          <a:bodyPr/>
          <a:lstStyle/>
          <a:p>
            <a:pPr marL="0" indent="0">
              <a:buNone/>
            </a:pPr>
            <a:r>
              <a:rPr lang="pl-PL" sz="2000" dirty="0"/>
              <a:t>Przykład klasy:</a:t>
            </a:r>
            <a:br>
              <a:rPr lang="pl-PL" sz="2000" dirty="0"/>
            </a:br>
            <a:r>
              <a:rPr lang="pl-PL" sz="2000" dirty="0" err="1"/>
              <a:t>class</a:t>
            </a:r>
            <a:r>
              <a:rPr lang="pl-PL" sz="2000" dirty="0"/>
              <a:t> Punkt</a:t>
            </a:r>
            <a:br>
              <a:rPr lang="pl-PL" sz="2000" dirty="0"/>
            </a:br>
            <a:r>
              <a:rPr lang="pl-PL" sz="2000" dirty="0"/>
              <a:t>{</a:t>
            </a:r>
            <a:br>
              <a:rPr lang="pl-PL" sz="2000" dirty="0"/>
            </a:br>
            <a:r>
              <a:rPr lang="pl-PL" sz="2000" dirty="0"/>
              <a:t>public:</a:t>
            </a:r>
            <a:br>
              <a:rPr lang="pl-PL" sz="2000" dirty="0"/>
            </a:br>
            <a:r>
              <a:rPr lang="pl-PL" sz="2000" dirty="0"/>
              <a:t>    </a:t>
            </a:r>
            <a:r>
              <a:rPr lang="pl-PL" sz="2000" dirty="0" err="1"/>
              <a:t>double</a:t>
            </a:r>
            <a:r>
              <a:rPr lang="pl-PL" sz="2000" dirty="0"/>
              <a:t> x, y;</a:t>
            </a:r>
            <a:br>
              <a:rPr lang="pl-PL" sz="2000" dirty="0"/>
            </a:br>
            <a:r>
              <a:rPr lang="pl-PL" sz="2000" dirty="0"/>
              <a:t>    Punkt (</a:t>
            </a:r>
            <a:r>
              <a:rPr lang="pl-PL" sz="2000" dirty="0" err="1"/>
              <a:t>double</a:t>
            </a:r>
            <a:r>
              <a:rPr lang="pl-PL" sz="2000" dirty="0"/>
              <a:t> a, </a:t>
            </a:r>
            <a:r>
              <a:rPr lang="pl-PL" sz="2000" dirty="0" err="1"/>
              <a:t>double</a:t>
            </a:r>
            <a:r>
              <a:rPr lang="pl-PL" sz="2000" dirty="0"/>
              <a:t> b);</a:t>
            </a:r>
            <a:br>
              <a:rPr lang="pl-PL" sz="2000" dirty="0"/>
            </a:br>
            <a:r>
              <a:rPr lang="pl-PL" sz="2000" dirty="0"/>
              <a:t>    </a:t>
            </a:r>
            <a:r>
              <a:rPr lang="pl-PL" sz="2000" dirty="0" err="1"/>
              <a:t>void</a:t>
            </a:r>
            <a:r>
              <a:rPr lang="pl-PL" sz="2000" dirty="0"/>
              <a:t> </a:t>
            </a:r>
            <a:r>
              <a:rPr lang="pl-PL" sz="2000" dirty="0" err="1"/>
              <a:t>przesun_x</a:t>
            </a:r>
            <a:r>
              <a:rPr lang="pl-PL" sz="2000" dirty="0"/>
              <a:t> (</a:t>
            </a:r>
            <a:r>
              <a:rPr lang="pl-PL" sz="2000" dirty="0" err="1"/>
              <a:t>double</a:t>
            </a:r>
            <a:r>
              <a:rPr lang="pl-PL" sz="2000" dirty="0"/>
              <a:t> dx);</a:t>
            </a:r>
            <a:br>
              <a:rPr lang="pl-PL" sz="2000" dirty="0"/>
            </a:br>
            <a:r>
              <a:rPr lang="pl-PL" sz="2000" dirty="0"/>
              <a:t>    </a:t>
            </a:r>
            <a:r>
              <a:rPr lang="pl-PL" sz="2000" dirty="0" err="1"/>
              <a:t>void</a:t>
            </a:r>
            <a:r>
              <a:rPr lang="pl-PL" sz="2000" dirty="0"/>
              <a:t> </a:t>
            </a:r>
            <a:r>
              <a:rPr lang="pl-PL" sz="2000" dirty="0" err="1"/>
              <a:t>przesun_y</a:t>
            </a:r>
            <a:r>
              <a:rPr lang="pl-PL" sz="2000" dirty="0"/>
              <a:t> (</a:t>
            </a:r>
            <a:r>
              <a:rPr lang="pl-PL" sz="2000" dirty="0" err="1"/>
              <a:t>double</a:t>
            </a:r>
            <a:r>
              <a:rPr lang="pl-PL" sz="2000" dirty="0"/>
              <a:t> </a:t>
            </a:r>
            <a:r>
              <a:rPr lang="pl-PL" sz="2000" dirty="0" err="1"/>
              <a:t>dy</a:t>
            </a:r>
            <a:r>
              <a:rPr lang="pl-PL" sz="2000" dirty="0"/>
              <a:t>);</a:t>
            </a:r>
            <a:br>
              <a:rPr lang="pl-PL" sz="2000" dirty="0"/>
            </a:br>
            <a:r>
              <a:rPr lang="pl-PL" sz="2000" dirty="0"/>
              <a:t>    </a:t>
            </a:r>
            <a:r>
              <a:rPr lang="pl-PL" sz="2000" dirty="0" err="1"/>
              <a:t>double</a:t>
            </a:r>
            <a:r>
              <a:rPr lang="pl-PL" sz="2000" dirty="0"/>
              <a:t> </a:t>
            </a:r>
            <a:r>
              <a:rPr lang="pl-PL" sz="2000" dirty="0" err="1"/>
              <a:t>odleglosc</a:t>
            </a:r>
            <a:r>
              <a:rPr lang="pl-PL" sz="2000" dirty="0"/>
              <a:t> (Punkt p);</a:t>
            </a:r>
            <a:br>
              <a:rPr lang="pl-PL" sz="2000" dirty="0"/>
            </a:br>
            <a:r>
              <a:rPr lang="pl-PL" sz="2000" dirty="0"/>
              <a:t>};</a:t>
            </a:r>
          </a:p>
          <a:p>
            <a:pPr marL="0" indent="0">
              <a:buNone/>
            </a:pPr>
            <a:endParaRPr lang="pl-PL" dirty="0"/>
          </a:p>
        </p:txBody>
      </p:sp>
      <p:sp>
        <p:nvSpPr>
          <p:cNvPr id="3" name="Tytuł 2">
            <a:extLst>
              <a:ext uri="{FF2B5EF4-FFF2-40B4-BE49-F238E27FC236}">
                <a16:creationId xmlns:a16="http://schemas.microsoft.com/office/drawing/2014/main" id="{F7BF516D-B381-4221-9072-01D1482482EE}"/>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1075914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73309-3A2F-46E9-A1C4-287225E6A569}"/>
              </a:ext>
            </a:extLst>
          </p:cNvPr>
          <p:cNvSpPr>
            <a:spLocks noGrp="1"/>
          </p:cNvSpPr>
          <p:nvPr>
            <p:ph type="body" sz="quarter" idx="27"/>
          </p:nvPr>
        </p:nvSpPr>
        <p:spPr>
          <a:xfrm>
            <a:off x="618067" y="1661915"/>
            <a:ext cx="10981267" cy="2871751"/>
          </a:xfrm>
        </p:spPr>
        <p:txBody>
          <a:bodyPr>
            <a:normAutofit/>
          </a:bodyPr>
          <a:lstStyle/>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Metody w klasie tylko deklarujemy (jak funkcje w plikach nagłówkowych).</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Definicje metod umieszczamy poza klasą (definicje te są kwalifikowane nazwą kasy za pomocą operatora zakresu </a:t>
            </a:r>
            <a:r>
              <a:rPr lang="pl-PL" altLang="pl-PL" sz="2000" dirty="0">
                <a:solidFill>
                  <a:srgbClr val="000000"/>
                </a:solidFill>
                <a:latin typeface="Courier New" panose="02070309020205020404" pitchFamily="49" charset="0"/>
              </a:rPr>
              <a:t>::</a:t>
            </a:r>
            <a:r>
              <a:rPr lang="pl-PL" altLang="pl-PL" sz="2000" dirty="0">
                <a:solidFill>
                  <a:srgbClr val="000000"/>
                </a:solidFill>
                <a:latin typeface="Arial"/>
              </a:rPr>
              <a:t>). </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Przykład definicji metody poza klasą:</a:t>
            </a:r>
            <a:br>
              <a:rPr lang="pl-PL" altLang="pl-PL" sz="2000" dirty="0">
                <a:solidFill>
                  <a:srgbClr val="000000"/>
                </a:solidFill>
                <a:latin typeface="Arial"/>
              </a:rPr>
            </a:br>
            <a:r>
              <a:rPr lang="pl-PL" altLang="pl-PL" sz="2000" dirty="0" err="1">
                <a:solidFill>
                  <a:srgbClr val="000000"/>
                </a:solidFill>
                <a:latin typeface="Courier New" panose="02070309020205020404" pitchFamily="49" charset="0"/>
              </a:rPr>
              <a:t>void</a:t>
            </a:r>
            <a:r>
              <a:rPr lang="pl-PL" altLang="pl-PL" sz="2000" dirty="0">
                <a:solidFill>
                  <a:srgbClr val="000000"/>
                </a:solidFill>
                <a:latin typeface="Courier New" panose="02070309020205020404" pitchFamily="49" charset="0"/>
              </a:rPr>
              <a:t> Punkt::</a:t>
            </a:r>
            <a:r>
              <a:rPr lang="pl-PL" altLang="pl-PL" sz="2000" dirty="0" err="1">
                <a:solidFill>
                  <a:srgbClr val="000000"/>
                </a:solidFill>
                <a:latin typeface="Courier New" panose="02070309020205020404" pitchFamily="49" charset="0"/>
              </a:rPr>
              <a:t>przesun_x</a:t>
            </a:r>
            <a:r>
              <a:rPr lang="pl-PL" altLang="pl-PL" sz="2000" dirty="0">
                <a:solidFill>
                  <a:srgbClr val="000000"/>
                </a:solidFill>
                <a:latin typeface="Courier New" panose="02070309020205020404" pitchFamily="49" charset="0"/>
              </a:rPr>
              <a:t> (</a:t>
            </a:r>
            <a:r>
              <a:rPr lang="pl-PL" altLang="pl-PL" sz="2000" dirty="0" err="1">
                <a:solidFill>
                  <a:srgbClr val="000000"/>
                </a:solidFill>
                <a:latin typeface="Courier New" panose="02070309020205020404" pitchFamily="49" charset="0"/>
              </a:rPr>
              <a:t>double</a:t>
            </a:r>
            <a:r>
              <a:rPr lang="pl-PL" altLang="pl-PL" sz="2000" dirty="0">
                <a:solidFill>
                  <a:srgbClr val="000000"/>
                </a:solidFill>
                <a:latin typeface="Courier New" panose="02070309020205020404" pitchFamily="49" charset="0"/>
              </a:rPr>
              <a:t> dx)</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    x += dx;</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p>
          <a:p>
            <a:pPr marL="0" indent="0">
              <a:buNone/>
            </a:pPr>
            <a:endParaRPr lang="pl-PL" sz="2000" dirty="0"/>
          </a:p>
        </p:txBody>
      </p:sp>
      <p:sp>
        <p:nvSpPr>
          <p:cNvPr id="3" name="Tytuł 2">
            <a:extLst>
              <a:ext uri="{FF2B5EF4-FFF2-40B4-BE49-F238E27FC236}">
                <a16:creationId xmlns:a16="http://schemas.microsoft.com/office/drawing/2014/main" id="{AC08D331-81BA-444D-8C2B-8E2EA02FFC64}"/>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308420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8E886BB-C068-4F84-A9F8-44503798A3A6}"/>
              </a:ext>
            </a:extLst>
          </p:cNvPr>
          <p:cNvSpPr>
            <a:spLocks noGrp="1"/>
          </p:cNvSpPr>
          <p:nvPr>
            <p:ph type="body" sz="quarter" idx="27"/>
          </p:nvPr>
        </p:nvSpPr>
        <p:spPr>
          <a:xfrm>
            <a:off x="618067" y="2050335"/>
            <a:ext cx="10981267" cy="3307978"/>
          </a:xfrm>
        </p:spPr>
        <p:txBody>
          <a:bodyPr>
            <a:normAutofit/>
          </a:bodyPr>
          <a:lstStyle/>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Konstruktor to specjalna metoda uruchamiana tylko podczas inicjalizacji obiektu.</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Konstruktor ma taką samą nazwę jak klasa.</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Konstruktor nie zwraca żadnego wyniku.</a:t>
            </a:r>
          </a:p>
          <a:p>
            <a:pPr marL="457189" indent="-457189" defTabSz="1219170" fontAlgn="base">
              <a:lnSpc>
                <a:spcPct val="10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Przykład konstruktora:</a:t>
            </a:r>
            <a:br>
              <a:rPr lang="pl-PL" altLang="pl-PL" sz="2000" dirty="0">
                <a:solidFill>
                  <a:srgbClr val="000000"/>
                </a:solidFill>
                <a:latin typeface="Arial"/>
              </a:rPr>
            </a:br>
            <a:r>
              <a:rPr lang="pl-PL" altLang="pl-PL" sz="2000" dirty="0">
                <a:solidFill>
                  <a:srgbClr val="000000"/>
                </a:solidFill>
                <a:latin typeface="Courier New" panose="02070309020205020404" pitchFamily="49" charset="0"/>
              </a:rPr>
              <a:t>Punkt::Punkt (</a:t>
            </a:r>
            <a:r>
              <a:rPr lang="pl-PL" altLang="pl-PL" sz="2000" dirty="0" err="1">
                <a:solidFill>
                  <a:srgbClr val="000000"/>
                </a:solidFill>
                <a:latin typeface="Courier New" panose="02070309020205020404" pitchFamily="49" charset="0"/>
              </a:rPr>
              <a:t>double</a:t>
            </a:r>
            <a:r>
              <a:rPr lang="pl-PL" altLang="pl-PL" sz="2000" dirty="0">
                <a:solidFill>
                  <a:srgbClr val="000000"/>
                </a:solidFill>
                <a:latin typeface="Courier New" panose="02070309020205020404" pitchFamily="49" charset="0"/>
              </a:rPr>
              <a:t> a, </a:t>
            </a:r>
            <a:r>
              <a:rPr lang="pl-PL" altLang="pl-PL" sz="2000" dirty="0" err="1">
                <a:solidFill>
                  <a:srgbClr val="000000"/>
                </a:solidFill>
                <a:latin typeface="Courier New" panose="02070309020205020404" pitchFamily="49" charset="0"/>
              </a:rPr>
              <a:t>double</a:t>
            </a:r>
            <a:r>
              <a:rPr lang="pl-PL" altLang="pl-PL" sz="2000" dirty="0">
                <a:solidFill>
                  <a:srgbClr val="000000"/>
                </a:solidFill>
                <a:latin typeface="Courier New" panose="02070309020205020404" pitchFamily="49" charset="0"/>
              </a:rPr>
              <a:t> b)</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    x = a, y = b;</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a:t>
            </a:r>
          </a:p>
          <a:p>
            <a:pPr marL="0" indent="0">
              <a:buNone/>
            </a:pPr>
            <a:endParaRPr lang="pl-PL" sz="2000" dirty="0"/>
          </a:p>
        </p:txBody>
      </p:sp>
      <p:sp>
        <p:nvSpPr>
          <p:cNvPr id="3" name="Tytuł 2">
            <a:extLst>
              <a:ext uri="{FF2B5EF4-FFF2-40B4-BE49-F238E27FC236}">
                <a16:creationId xmlns:a16="http://schemas.microsoft.com/office/drawing/2014/main" id="{DCBCC662-FBC9-42A2-BE8C-2DFF086A2C1F}"/>
              </a:ext>
            </a:extLst>
          </p:cNvPr>
          <p:cNvSpPr>
            <a:spLocks noGrp="1"/>
          </p:cNvSpPr>
          <p:nvPr>
            <p:ph type="title"/>
          </p:nvPr>
        </p:nvSpPr>
        <p:spPr/>
        <p:txBody>
          <a:bodyPr/>
          <a:lstStyle/>
          <a:p>
            <a:r>
              <a:rPr lang="pl-PL" dirty="0"/>
              <a:t>Konstruktor Klasy</a:t>
            </a:r>
          </a:p>
        </p:txBody>
      </p:sp>
    </p:spTree>
    <p:extLst>
      <p:ext uri="{BB962C8B-B14F-4D97-AF65-F5344CB8AC3E}">
        <p14:creationId xmlns:p14="http://schemas.microsoft.com/office/powerpoint/2010/main" val="585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E926F51-2376-45FB-B1AB-EC90082F7104}"/>
              </a:ext>
            </a:extLst>
          </p:cNvPr>
          <p:cNvSpPr>
            <a:spLocks noGrp="1"/>
          </p:cNvSpPr>
          <p:nvPr>
            <p:ph type="body" sz="quarter" idx="27"/>
          </p:nvPr>
        </p:nvSpPr>
        <p:spPr/>
        <p:txBody>
          <a:bodyPr>
            <a:normAutofit/>
          </a:bodyPr>
          <a:lstStyle/>
          <a:p>
            <a:pPr marL="0" indent="0">
              <a:buNone/>
            </a:pPr>
            <a:r>
              <a:rPr lang="pl-PL" sz="2000" dirty="0"/>
              <a:t>W języku C++ możemy do funkcji przekazać dowolną ilość parametrów. Modyfikując parametry w obrębie ciała funkcji oryginalne zmienne nie zmienią się. Przekazując zmienne do funkcji poprzez wartość (czyli w sposób standardowy), tworzymy wewnątrz funkcji ich kopię! Co z tego faktu wynika? Każda funkcja w C++ może zmodyfikować maksymalnie jedną zmienną, za pomocą wartości zwracanej return.</a:t>
            </a:r>
          </a:p>
          <a:p>
            <a:pPr marL="0" indent="0">
              <a:buNone/>
            </a:pPr>
            <a:endParaRPr lang="pl-PL" sz="2000" dirty="0"/>
          </a:p>
          <a:p>
            <a:pPr marL="0" indent="0">
              <a:buNone/>
            </a:pPr>
            <a:r>
              <a:rPr lang="pl-PL" sz="2000" dirty="0"/>
              <a:t>Żeby zwrócić np. 3 zmienne nie możemy użyć 3 razy instrukcji return!</a:t>
            </a:r>
          </a:p>
          <a:p>
            <a:pPr marL="0" indent="0">
              <a:buNone/>
            </a:pPr>
            <a:r>
              <a:rPr lang="pl-PL" sz="2000" dirty="0"/>
              <a:t>Zwrot n wartości poprzez funkcję jest możliwy tylko i wyłącznie z użyciem wskaźników a nie wartości.</a:t>
            </a:r>
          </a:p>
        </p:txBody>
      </p:sp>
      <p:sp>
        <p:nvSpPr>
          <p:cNvPr id="3" name="Tytuł 2">
            <a:extLst>
              <a:ext uri="{FF2B5EF4-FFF2-40B4-BE49-F238E27FC236}">
                <a16:creationId xmlns:a16="http://schemas.microsoft.com/office/drawing/2014/main" id="{F2E3CF40-219C-447A-9207-01F26C7A7E0D}"/>
              </a:ext>
            </a:extLst>
          </p:cNvPr>
          <p:cNvSpPr>
            <a:spLocks noGrp="1"/>
          </p:cNvSpPr>
          <p:nvPr>
            <p:ph type="title"/>
          </p:nvPr>
        </p:nvSpPr>
        <p:spPr/>
        <p:txBody>
          <a:bodyPr/>
          <a:lstStyle/>
          <a:p>
            <a:r>
              <a:rPr lang="pl-PL" dirty="0"/>
              <a:t>Dlaczego używamy wskaźników?</a:t>
            </a:r>
          </a:p>
        </p:txBody>
      </p:sp>
    </p:spTree>
    <p:extLst>
      <p:ext uri="{BB962C8B-B14F-4D97-AF65-F5344CB8AC3E}">
        <p14:creationId xmlns:p14="http://schemas.microsoft.com/office/powerpoint/2010/main" val="1087044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2DF22A-6174-4E8C-B4F9-A0860D44F4F3}"/>
              </a:ext>
            </a:extLst>
          </p:cNvPr>
          <p:cNvSpPr>
            <a:spLocks noGrp="1"/>
          </p:cNvSpPr>
          <p:nvPr>
            <p:ph type="body" sz="quarter" idx="27"/>
          </p:nvPr>
        </p:nvSpPr>
        <p:spPr>
          <a:xfrm>
            <a:off x="601133" y="1817695"/>
            <a:ext cx="10981267" cy="3349923"/>
          </a:xfrm>
        </p:spPr>
        <p:txBody>
          <a:bodyPr>
            <a:normAutofit/>
          </a:bodyPr>
          <a:lstStyle/>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Można utworzyć obiekt na stosie za pomocą zwykłej deklaracji połączonej z inicjalizacją.</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Przykład obiektu automatycznego:</a:t>
            </a:r>
            <a:br>
              <a:rPr lang="pl-PL" altLang="pl-PL" sz="2000" dirty="0">
                <a:solidFill>
                  <a:srgbClr val="000000"/>
                </a:solidFill>
                <a:latin typeface="Arial"/>
              </a:rPr>
            </a:br>
            <a:r>
              <a:rPr lang="pl-PL" altLang="pl-PL" sz="2000" dirty="0">
                <a:solidFill>
                  <a:srgbClr val="000000"/>
                </a:solidFill>
                <a:latin typeface="Courier New" panose="02070309020205020404" pitchFamily="49" charset="0"/>
              </a:rPr>
              <a:t>Punkt a = Punkt(4,6);</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Punkt b(5,7);</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Można też utworzyć obiekt na stercie za pomocą operatora </a:t>
            </a:r>
            <a:r>
              <a:rPr lang="pl-PL" altLang="pl-PL" sz="2000" dirty="0" err="1">
                <a:solidFill>
                  <a:srgbClr val="000000"/>
                </a:solidFill>
                <a:latin typeface="Courier New" panose="02070309020205020404" pitchFamily="49" charset="0"/>
              </a:rPr>
              <a:t>new</a:t>
            </a:r>
            <a:r>
              <a:rPr lang="pl-PL" altLang="pl-PL" sz="2000" dirty="0">
                <a:solidFill>
                  <a:srgbClr val="000000"/>
                </a:solidFill>
                <a:latin typeface="Arial"/>
              </a:rPr>
              <a:t>. Pamiętaj o usunięciu go operatorem </a:t>
            </a:r>
            <a:r>
              <a:rPr lang="pl-PL" altLang="pl-PL" sz="2000" dirty="0" err="1">
                <a:solidFill>
                  <a:srgbClr val="000000"/>
                </a:solidFill>
                <a:latin typeface="Courier New" panose="02070309020205020404" pitchFamily="49" charset="0"/>
              </a:rPr>
              <a:t>delete</a:t>
            </a:r>
            <a:r>
              <a:rPr lang="pl-PL" altLang="pl-PL" sz="2000" dirty="0">
                <a:solidFill>
                  <a:srgbClr val="000000"/>
                </a:solidFill>
                <a:latin typeface="Arial"/>
              </a:rPr>
              <a:t>, gdy będzie niepotrzebny.</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Przykład obiektu w pamięci wolnej:</a:t>
            </a:r>
            <a:br>
              <a:rPr lang="pl-PL" altLang="pl-PL" sz="2000" dirty="0">
                <a:solidFill>
                  <a:srgbClr val="000000"/>
                </a:solidFill>
                <a:latin typeface="Arial"/>
              </a:rPr>
            </a:br>
            <a:r>
              <a:rPr lang="pl-PL" altLang="pl-PL" sz="2000" dirty="0">
                <a:solidFill>
                  <a:srgbClr val="000000"/>
                </a:solidFill>
                <a:latin typeface="Courier New" panose="02070309020205020404" pitchFamily="49" charset="0"/>
              </a:rPr>
              <a:t>Punkt *p = </a:t>
            </a:r>
            <a:r>
              <a:rPr lang="pl-PL" altLang="pl-PL" sz="2000" dirty="0" err="1">
                <a:solidFill>
                  <a:srgbClr val="000000"/>
                </a:solidFill>
                <a:latin typeface="Courier New" panose="02070309020205020404" pitchFamily="49" charset="0"/>
              </a:rPr>
              <a:t>new</a:t>
            </a:r>
            <a:r>
              <a:rPr lang="pl-PL" altLang="pl-PL" sz="2000" dirty="0">
                <a:solidFill>
                  <a:srgbClr val="000000"/>
                </a:solidFill>
                <a:latin typeface="Courier New" panose="02070309020205020404" pitchFamily="49" charset="0"/>
              </a:rPr>
              <a:t> Punkt(-2,-3);</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 …</a:t>
            </a:r>
            <a:br>
              <a:rPr lang="pl-PL" altLang="pl-PL" sz="2000" dirty="0">
                <a:solidFill>
                  <a:srgbClr val="000000"/>
                </a:solidFill>
                <a:latin typeface="Courier New" panose="02070309020205020404" pitchFamily="49" charset="0"/>
              </a:rPr>
            </a:br>
            <a:r>
              <a:rPr lang="pl-PL" altLang="pl-PL" sz="2000" dirty="0" err="1">
                <a:solidFill>
                  <a:srgbClr val="000000"/>
                </a:solidFill>
                <a:latin typeface="Courier New" panose="02070309020205020404" pitchFamily="49" charset="0"/>
              </a:rPr>
              <a:t>delete</a:t>
            </a:r>
            <a:r>
              <a:rPr lang="pl-PL" altLang="pl-PL" sz="2000" dirty="0">
                <a:solidFill>
                  <a:srgbClr val="000000"/>
                </a:solidFill>
                <a:latin typeface="Courier New" panose="02070309020205020404" pitchFamily="49" charset="0"/>
              </a:rPr>
              <a:t> p;</a:t>
            </a:r>
          </a:p>
          <a:p>
            <a:pPr marL="0" indent="0">
              <a:buNone/>
            </a:pPr>
            <a:endParaRPr lang="pl-PL" sz="2000" dirty="0"/>
          </a:p>
        </p:txBody>
      </p:sp>
      <p:sp>
        <p:nvSpPr>
          <p:cNvPr id="3" name="Tytuł 2">
            <a:extLst>
              <a:ext uri="{FF2B5EF4-FFF2-40B4-BE49-F238E27FC236}">
                <a16:creationId xmlns:a16="http://schemas.microsoft.com/office/drawing/2014/main" id="{15A9FB4F-7FE9-4009-90CD-F056352AE054}"/>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3888269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AD9D11B-F2CF-41C1-B505-DA30EF189AE9}"/>
              </a:ext>
            </a:extLst>
          </p:cNvPr>
          <p:cNvSpPr>
            <a:spLocks noGrp="1"/>
          </p:cNvSpPr>
          <p:nvPr>
            <p:ph type="body" sz="quarter" idx="27"/>
          </p:nvPr>
        </p:nvSpPr>
        <p:spPr>
          <a:xfrm>
            <a:off x="601133" y="2050335"/>
            <a:ext cx="10981267" cy="2813028"/>
          </a:xfrm>
        </p:spPr>
        <p:txBody>
          <a:bodyPr>
            <a:normAutofit/>
          </a:bodyPr>
          <a:lstStyle/>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Do składowych w obiekcie odwołujemy się za pomocą operatora dostępu do składowych (kropka </a:t>
            </a:r>
            <a:r>
              <a:rPr lang="pl-PL" altLang="pl-PL" sz="2000" dirty="0">
                <a:solidFill>
                  <a:srgbClr val="000000"/>
                </a:solidFill>
                <a:latin typeface="Courier New" panose="02070309020205020404" pitchFamily="49" charset="0"/>
              </a:rPr>
              <a:t>.</a:t>
            </a:r>
            <a:r>
              <a:rPr lang="pl-PL" altLang="pl-PL" sz="2000" dirty="0">
                <a:solidFill>
                  <a:srgbClr val="000000"/>
                </a:solidFill>
                <a:latin typeface="Arial"/>
              </a:rPr>
              <a:t> dla obiektów i referencji albo strzałka </a:t>
            </a:r>
            <a:r>
              <a:rPr lang="pl-PL" altLang="pl-PL" sz="2000" dirty="0">
                <a:solidFill>
                  <a:srgbClr val="000000"/>
                </a:solidFill>
                <a:latin typeface="Courier New" panose="02070309020205020404" pitchFamily="49" charset="0"/>
              </a:rPr>
              <a:t>-&gt;</a:t>
            </a:r>
            <a:r>
              <a:rPr lang="pl-PL" altLang="pl-PL" sz="2000" dirty="0">
                <a:solidFill>
                  <a:srgbClr val="000000"/>
                </a:solidFill>
                <a:latin typeface="Arial"/>
              </a:rPr>
              <a:t> dla wskaźników).</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Metoda jest wywoływana na rzecz konkretnego jednego obiektu.</a:t>
            </a:r>
          </a:p>
          <a:p>
            <a:pPr marL="457189" indent="-457189" defTabSz="1219170" fontAlgn="base">
              <a:lnSpc>
                <a:spcPct val="90000"/>
              </a:lnSpc>
              <a:spcBef>
                <a:spcPct val="20000"/>
              </a:spcBef>
              <a:spcAft>
                <a:spcPct val="0"/>
              </a:spcAft>
              <a:buClr>
                <a:srgbClr val="330066"/>
              </a:buClr>
              <a:buSzPct val="70000"/>
              <a:buFont typeface="Wingdings" panose="05000000000000000000" pitchFamily="2" charset="2"/>
              <a:buChar char="l"/>
              <a:defRPr/>
            </a:pPr>
            <a:r>
              <a:rPr lang="pl-PL" altLang="pl-PL" sz="2000" dirty="0">
                <a:solidFill>
                  <a:srgbClr val="000000"/>
                </a:solidFill>
                <a:latin typeface="Arial"/>
              </a:rPr>
              <a:t>Przykłady odwołania do składowych w obiekcie:</a:t>
            </a:r>
            <a:br>
              <a:rPr lang="pl-PL" altLang="pl-PL" sz="2000" dirty="0">
                <a:solidFill>
                  <a:srgbClr val="000000"/>
                </a:solidFill>
                <a:latin typeface="Arial"/>
              </a:rPr>
            </a:br>
            <a:r>
              <a:rPr lang="pl-PL" altLang="pl-PL" sz="2000" dirty="0">
                <a:solidFill>
                  <a:srgbClr val="000000"/>
                </a:solidFill>
                <a:latin typeface="Courier New" panose="02070309020205020404" pitchFamily="49" charset="0"/>
              </a:rPr>
              <a:t>Punkt a(17,23), b(20,19), *p = &amp;p;</a:t>
            </a:r>
            <a:br>
              <a:rPr lang="pl-PL" altLang="pl-PL" sz="2000" dirty="0">
                <a:solidFill>
                  <a:srgbClr val="000000"/>
                </a:solidFill>
                <a:latin typeface="Courier New" panose="02070309020205020404" pitchFamily="49" charset="0"/>
              </a:rPr>
            </a:br>
            <a:r>
              <a:rPr lang="pl-PL" altLang="pl-PL" sz="2000" dirty="0" err="1">
                <a:solidFill>
                  <a:srgbClr val="000000"/>
                </a:solidFill>
                <a:latin typeface="Courier New" panose="02070309020205020404" pitchFamily="49" charset="0"/>
              </a:rPr>
              <a:t>double</a:t>
            </a:r>
            <a:r>
              <a:rPr lang="pl-PL" altLang="pl-PL" sz="2000" dirty="0">
                <a:solidFill>
                  <a:srgbClr val="000000"/>
                </a:solidFill>
                <a:latin typeface="Courier New" panose="02070309020205020404" pitchFamily="49" charset="0"/>
              </a:rPr>
              <a:t> d = </a:t>
            </a:r>
            <a:r>
              <a:rPr lang="pl-PL" altLang="pl-PL" sz="2000" dirty="0" err="1">
                <a:solidFill>
                  <a:srgbClr val="000000"/>
                </a:solidFill>
                <a:latin typeface="Courier New" panose="02070309020205020404" pitchFamily="49" charset="0"/>
              </a:rPr>
              <a:t>a.odleglosc</a:t>
            </a:r>
            <a:r>
              <a:rPr lang="pl-PL" altLang="pl-PL" sz="2000" dirty="0">
                <a:solidFill>
                  <a:srgbClr val="000000"/>
                </a:solidFill>
                <a:latin typeface="Courier New" panose="02070309020205020404" pitchFamily="49" charset="0"/>
              </a:rPr>
              <a:t>(b);</a:t>
            </a:r>
            <a:br>
              <a:rPr lang="pl-PL" altLang="pl-PL" sz="2000" dirty="0">
                <a:solidFill>
                  <a:srgbClr val="000000"/>
                </a:solidFill>
                <a:latin typeface="Courier New" panose="02070309020205020404" pitchFamily="49" charset="0"/>
              </a:rPr>
            </a:br>
            <a:r>
              <a:rPr lang="pl-PL" altLang="pl-PL" sz="2000" dirty="0" err="1">
                <a:solidFill>
                  <a:srgbClr val="000000"/>
                </a:solidFill>
                <a:latin typeface="Courier New" panose="02070309020205020404" pitchFamily="49" charset="0"/>
              </a:rPr>
              <a:t>b.przesun_y</a:t>
            </a:r>
            <a:r>
              <a:rPr lang="pl-PL" altLang="pl-PL" sz="2000" dirty="0">
                <a:solidFill>
                  <a:srgbClr val="000000"/>
                </a:solidFill>
                <a:latin typeface="Courier New" panose="02070309020205020404" pitchFamily="49" charset="0"/>
              </a:rPr>
              <a:t>(8);</a:t>
            </a:r>
            <a:br>
              <a:rPr lang="pl-PL" altLang="pl-PL" sz="2000" dirty="0">
                <a:solidFill>
                  <a:srgbClr val="000000"/>
                </a:solidFill>
                <a:latin typeface="Courier New" panose="02070309020205020404" pitchFamily="49" charset="0"/>
              </a:rPr>
            </a:br>
            <a:r>
              <a:rPr lang="pl-PL" altLang="pl-PL" sz="2000" dirty="0">
                <a:solidFill>
                  <a:srgbClr val="000000"/>
                </a:solidFill>
                <a:latin typeface="Courier New" panose="02070309020205020404" pitchFamily="49" charset="0"/>
              </a:rPr>
              <a:t>p-&gt;</a:t>
            </a:r>
            <a:r>
              <a:rPr lang="pl-PL" altLang="pl-PL" sz="2000" dirty="0" err="1">
                <a:solidFill>
                  <a:srgbClr val="000000"/>
                </a:solidFill>
                <a:latin typeface="Courier New" panose="02070309020205020404" pitchFamily="49" charset="0"/>
              </a:rPr>
              <a:t>przesun_x</a:t>
            </a:r>
            <a:r>
              <a:rPr lang="pl-PL" altLang="pl-PL" sz="2000" dirty="0">
                <a:solidFill>
                  <a:srgbClr val="000000"/>
                </a:solidFill>
                <a:latin typeface="Courier New" panose="02070309020205020404" pitchFamily="49" charset="0"/>
              </a:rPr>
              <a:t>(6);</a:t>
            </a:r>
          </a:p>
          <a:p>
            <a:pPr marL="0" indent="0">
              <a:buNone/>
            </a:pPr>
            <a:endParaRPr lang="pl-PL" sz="2000" dirty="0"/>
          </a:p>
        </p:txBody>
      </p:sp>
      <p:sp>
        <p:nvSpPr>
          <p:cNvPr id="3" name="Tytuł 2">
            <a:extLst>
              <a:ext uri="{FF2B5EF4-FFF2-40B4-BE49-F238E27FC236}">
                <a16:creationId xmlns:a16="http://schemas.microsoft.com/office/drawing/2014/main" id="{6191CFD0-951E-4BE9-85A6-36E41DBB7FF4}"/>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2705931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789E6C5-37BF-41F4-B3A4-53D52EB9E4D6}"/>
              </a:ext>
            </a:extLst>
          </p:cNvPr>
          <p:cNvSpPr>
            <a:spLocks noGrp="1"/>
          </p:cNvSpPr>
          <p:nvPr>
            <p:ph type="body" sz="quarter" idx="27"/>
          </p:nvPr>
        </p:nvSpPr>
        <p:spPr/>
        <p:txBody>
          <a:bodyPr>
            <a:normAutofit/>
          </a:bodyPr>
          <a:lstStyle/>
          <a:p>
            <a:pPr marL="0" indent="0">
              <a:buNone/>
            </a:pPr>
            <a:r>
              <a:rPr lang="pl-PL" sz="2000" b="1" dirty="0"/>
              <a:t>Szablon</a:t>
            </a:r>
            <a:r>
              <a:rPr lang="pl-PL" sz="2000" dirty="0"/>
              <a:t> (ang. </a:t>
            </a:r>
            <a:r>
              <a:rPr lang="pl-PL" sz="2000" dirty="0" err="1"/>
              <a:t>template</a:t>
            </a:r>
            <a:r>
              <a:rPr lang="pl-PL" sz="2000" dirty="0"/>
              <a:t>) – element języka C++, umożliwiający programowanie uogólnione – tworzenie kodu niezależnego od typów, algorytmów oraz struktur danych. </a:t>
            </a:r>
          </a:p>
          <a:p>
            <a:pPr marL="0" indent="0">
              <a:buNone/>
            </a:pPr>
            <a:endParaRPr lang="pl-PL" sz="2000" dirty="0"/>
          </a:p>
          <a:p>
            <a:pPr marL="0" indent="0">
              <a:buNone/>
            </a:pPr>
            <a:r>
              <a:rPr lang="pl-PL" sz="2000" dirty="0"/>
              <a:t>Wyróżnia się:</a:t>
            </a:r>
          </a:p>
          <a:p>
            <a:pPr marL="0" indent="0">
              <a:buNone/>
            </a:pPr>
            <a:endParaRPr lang="pl-PL" sz="2000" dirty="0"/>
          </a:p>
          <a:p>
            <a:r>
              <a:rPr lang="pl-PL" sz="2000" dirty="0"/>
              <a:t>    szablony funkcji</a:t>
            </a:r>
          </a:p>
          <a:p>
            <a:r>
              <a:rPr lang="pl-PL" sz="2000" dirty="0"/>
              <a:t>    szablony klasy</a:t>
            </a:r>
          </a:p>
          <a:p>
            <a:r>
              <a:rPr lang="pl-PL" sz="2000" dirty="0"/>
              <a:t>    metoda instancji</a:t>
            </a:r>
          </a:p>
          <a:p>
            <a:r>
              <a:rPr lang="pl-PL" sz="2000" dirty="0"/>
              <a:t>    szablony szablonu</a:t>
            </a:r>
          </a:p>
        </p:txBody>
      </p:sp>
      <p:sp>
        <p:nvSpPr>
          <p:cNvPr id="3" name="Tytuł 2">
            <a:extLst>
              <a:ext uri="{FF2B5EF4-FFF2-40B4-BE49-F238E27FC236}">
                <a16:creationId xmlns:a16="http://schemas.microsoft.com/office/drawing/2014/main" id="{824B2C44-86E4-40E7-836D-FC93FA89888F}"/>
              </a:ext>
            </a:extLst>
          </p:cNvPr>
          <p:cNvSpPr>
            <a:spLocks noGrp="1"/>
          </p:cNvSpPr>
          <p:nvPr>
            <p:ph type="title"/>
          </p:nvPr>
        </p:nvSpPr>
        <p:spPr/>
        <p:txBody>
          <a:bodyPr/>
          <a:lstStyle/>
          <a:p>
            <a:r>
              <a:rPr lang="pl-PL" dirty="0"/>
              <a:t>Język C++ - szablony</a:t>
            </a:r>
          </a:p>
        </p:txBody>
      </p:sp>
    </p:spTree>
    <p:extLst>
      <p:ext uri="{BB962C8B-B14F-4D97-AF65-F5344CB8AC3E}">
        <p14:creationId xmlns:p14="http://schemas.microsoft.com/office/powerpoint/2010/main" val="46564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03E2F56-F5E5-4B33-B6FC-EB7527432EC0}"/>
              </a:ext>
            </a:extLst>
          </p:cNvPr>
          <p:cNvSpPr>
            <a:spLocks noGrp="1"/>
          </p:cNvSpPr>
          <p:nvPr>
            <p:ph type="body" sz="quarter" idx="27"/>
          </p:nvPr>
        </p:nvSpPr>
        <p:spPr>
          <a:xfrm>
            <a:off x="609600" y="1138186"/>
            <a:ext cx="10981267" cy="5040940"/>
          </a:xfrm>
        </p:spPr>
        <p:txBody>
          <a:bodyPr>
            <a:normAutofit/>
          </a:bodyPr>
          <a:lstStyle/>
          <a:p>
            <a:pPr marL="0" indent="0">
              <a:buNone/>
            </a:pPr>
            <a:r>
              <a:rPr lang="pl-PL" sz="2000" dirty="0"/>
              <a:t>Przykładowy szablon klasy w języku C++:</a:t>
            </a:r>
          </a:p>
          <a:p>
            <a:pPr marL="0" indent="0">
              <a:buNone/>
            </a:pPr>
            <a:endParaRPr lang="pl-PL" sz="2000" dirty="0"/>
          </a:p>
          <a:p>
            <a:pPr marL="0" indent="0">
              <a:buNone/>
            </a:pPr>
            <a:r>
              <a:rPr lang="en-US" sz="2000" b="1" dirty="0"/>
              <a:t>template &lt;class T&gt; </a:t>
            </a:r>
          </a:p>
          <a:p>
            <a:pPr marL="0" indent="0">
              <a:buNone/>
            </a:pPr>
            <a:r>
              <a:rPr lang="en-US" sz="2000" b="1" dirty="0"/>
              <a:t>  class List</a:t>
            </a:r>
          </a:p>
          <a:p>
            <a:pPr marL="0" indent="0">
              <a:buNone/>
            </a:pPr>
            <a:r>
              <a:rPr lang="en-US" sz="2000" b="1" dirty="0"/>
              <a:t>  {</a:t>
            </a:r>
          </a:p>
          <a:p>
            <a:pPr marL="0" indent="0">
              <a:buNone/>
            </a:pPr>
            <a:r>
              <a:rPr lang="en-US" sz="2000" b="1" dirty="0"/>
              <a:t>      ...</a:t>
            </a:r>
          </a:p>
          <a:p>
            <a:pPr marL="0" indent="0">
              <a:buNone/>
            </a:pPr>
            <a:r>
              <a:rPr lang="en-US" sz="2000" b="1" dirty="0"/>
              <a:t>  };</a:t>
            </a:r>
            <a:endParaRPr lang="pl-PL" sz="2000" b="1" dirty="0"/>
          </a:p>
          <a:p>
            <a:pPr marL="0" indent="0">
              <a:buNone/>
            </a:pPr>
            <a:endParaRPr lang="pl-PL" sz="2000" b="1" dirty="0"/>
          </a:p>
          <a:p>
            <a:pPr marL="0" indent="0">
              <a:buNone/>
            </a:pPr>
            <a:r>
              <a:rPr lang="pl-PL" sz="2000" dirty="0"/>
              <a:t>gdzie T jest parametrem szablonu, którego użyto w powyższej definicji zamiast konkretnego typu. </a:t>
            </a:r>
          </a:p>
        </p:txBody>
      </p:sp>
      <p:sp>
        <p:nvSpPr>
          <p:cNvPr id="3" name="Tytuł 2">
            <a:extLst>
              <a:ext uri="{FF2B5EF4-FFF2-40B4-BE49-F238E27FC236}">
                <a16:creationId xmlns:a16="http://schemas.microsoft.com/office/drawing/2014/main" id="{0E1A763D-0A14-4E28-B305-43E7AACC6D36}"/>
              </a:ext>
            </a:extLst>
          </p:cNvPr>
          <p:cNvSpPr>
            <a:spLocks noGrp="1"/>
          </p:cNvSpPr>
          <p:nvPr>
            <p:ph type="title"/>
          </p:nvPr>
        </p:nvSpPr>
        <p:spPr/>
        <p:txBody>
          <a:bodyPr/>
          <a:lstStyle/>
          <a:p>
            <a:r>
              <a:rPr lang="pl-PL" dirty="0"/>
              <a:t>Szablony</a:t>
            </a:r>
          </a:p>
        </p:txBody>
      </p:sp>
    </p:spTree>
    <p:extLst>
      <p:ext uri="{BB962C8B-B14F-4D97-AF65-F5344CB8AC3E}">
        <p14:creationId xmlns:p14="http://schemas.microsoft.com/office/powerpoint/2010/main" val="426031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E60D7B5-BF14-44B4-8998-E0AA6BA6F06A}"/>
              </a:ext>
            </a:extLst>
          </p:cNvPr>
          <p:cNvSpPr>
            <a:spLocks noGrp="1"/>
          </p:cNvSpPr>
          <p:nvPr>
            <p:ph type="body" sz="quarter" idx="27"/>
          </p:nvPr>
        </p:nvSpPr>
        <p:spPr>
          <a:xfrm>
            <a:off x="601133" y="1877095"/>
            <a:ext cx="10981267" cy="1863632"/>
          </a:xfrm>
        </p:spPr>
        <p:txBody>
          <a:bodyPr>
            <a:normAutofit/>
          </a:bodyPr>
          <a:lstStyle/>
          <a:p>
            <a:pPr marL="0" indent="0">
              <a:buNone/>
            </a:pPr>
            <a:r>
              <a:rPr lang="sv-SE" sz="2000" dirty="0"/>
              <a:t> List &lt;int&gt; lista1;</a:t>
            </a:r>
          </a:p>
          <a:p>
            <a:pPr marL="0" indent="0">
              <a:buNone/>
            </a:pPr>
            <a:r>
              <a:rPr lang="sv-SE" sz="2000" dirty="0"/>
              <a:t> List &lt;std::string&gt; lista2;</a:t>
            </a:r>
          </a:p>
          <a:p>
            <a:pPr marL="0" indent="0">
              <a:buNone/>
            </a:pPr>
            <a:r>
              <a:rPr lang="sv-SE" sz="2000" dirty="0"/>
              <a:t> List &lt;MojaKlasa&gt; lista_mojej_klasy;</a:t>
            </a:r>
            <a:endParaRPr lang="pl-PL" sz="2000" dirty="0"/>
          </a:p>
        </p:txBody>
      </p:sp>
      <p:sp>
        <p:nvSpPr>
          <p:cNvPr id="3" name="Tytuł 2">
            <a:extLst>
              <a:ext uri="{FF2B5EF4-FFF2-40B4-BE49-F238E27FC236}">
                <a16:creationId xmlns:a16="http://schemas.microsoft.com/office/drawing/2014/main" id="{B2926325-3784-4BAA-81F0-3CFFB7C5AAAE}"/>
              </a:ext>
            </a:extLst>
          </p:cNvPr>
          <p:cNvSpPr>
            <a:spLocks noGrp="1"/>
          </p:cNvSpPr>
          <p:nvPr>
            <p:ph type="title"/>
          </p:nvPr>
        </p:nvSpPr>
        <p:spPr/>
        <p:txBody>
          <a:bodyPr/>
          <a:lstStyle/>
          <a:p>
            <a:r>
              <a:rPr lang="pl-PL" dirty="0"/>
              <a:t>Implementacja szablonu</a:t>
            </a:r>
          </a:p>
        </p:txBody>
      </p:sp>
      <p:sp>
        <p:nvSpPr>
          <p:cNvPr id="5" name="pole tekstowe 4">
            <a:extLst>
              <a:ext uri="{FF2B5EF4-FFF2-40B4-BE49-F238E27FC236}">
                <a16:creationId xmlns:a16="http://schemas.microsoft.com/office/drawing/2014/main" id="{0542965D-4398-4C69-98F8-45A0B2B90131}"/>
              </a:ext>
            </a:extLst>
          </p:cNvPr>
          <p:cNvSpPr txBox="1"/>
          <p:nvPr/>
        </p:nvSpPr>
        <p:spPr>
          <a:xfrm>
            <a:off x="701963" y="3834372"/>
            <a:ext cx="10270836" cy="1631216"/>
          </a:xfrm>
          <a:prstGeom prst="rect">
            <a:avLst/>
          </a:prstGeom>
          <a:noFill/>
        </p:spPr>
        <p:txBody>
          <a:bodyPr wrap="square">
            <a:spAutoFit/>
          </a:bodyPr>
          <a:lstStyle/>
          <a:p>
            <a:r>
              <a:rPr lang="pl-PL" sz="2000" dirty="0"/>
              <a:t>Podczas kompilacji następuje tak zwana konkretyzacja szablonu (ang. </a:t>
            </a:r>
            <a:r>
              <a:rPr lang="pl-PL" sz="2000" dirty="0" err="1"/>
              <a:t>template</a:t>
            </a:r>
            <a:r>
              <a:rPr lang="pl-PL" sz="2000" dirty="0"/>
              <a:t> </a:t>
            </a:r>
            <a:r>
              <a:rPr lang="pl-PL" sz="2000" dirty="0" err="1"/>
              <a:t>instantiation</a:t>
            </a:r>
            <a:r>
              <a:rPr lang="pl-PL" sz="2000" dirty="0"/>
              <a:t>), podczas której kompilator na podstawie typów danych przekazanych wzorcowi generuje kod właściwy do obsługi danego typu. W przypadku powyżej zostaną wygenerowane 3 kopie kodu dla odpowiednich typów. </a:t>
            </a:r>
          </a:p>
        </p:txBody>
      </p:sp>
    </p:spTree>
    <p:extLst>
      <p:ext uri="{BB962C8B-B14F-4D97-AF65-F5344CB8AC3E}">
        <p14:creationId xmlns:p14="http://schemas.microsoft.com/office/powerpoint/2010/main" val="403880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079349-2194-48B4-8C38-E2FFC840DF02}"/>
              </a:ext>
            </a:extLst>
          </p:cNvPr>
          <p:cNvSpPr>
            <a:spLocks noGrp="1"/>
          </p:cNvSpPr>
          <p:nvPr>
            <p:ph type="body" sz="quarter" idx="27"/>
          </p:nvPr>
        </p:nvSpPr>
        <p:spPr>
          <a:xfrm>
            <a:off x="651163" y="1854006"/>
            <a:ext cx="10981267" cy="2376249"/>
          </a:xfrm>
        </p:spPr>
        <p:txBody>
          <a:bodyPr>
            <a:normAutofit/>
          </a:bodyPr>
          <a:lstStyle/>
          <a:p>
            <a:pPr marL="0" indent="0">
              <a:buNone/>
            </a:pPr>
            <a:r>
              <a:rPr lang="pl-PL" sz="2000" dirty="0"/>
              <a:t>Wykorzystanie szablonów w programach pozwala skupić się bardziej na algorytmach niż na danych jakie są przetwarzane. Użycie szablonów pozwala zredukować ilość nadmiarowego kodu ponieważ jedną funkcjonalność można zaprogramować dla wielu typów danych. Następnie kompilator w konkretnym przypadku precyzuje typ i odpowiednio dostosowuje np. wywołania funkcji. </a:t>
            </a:r>
          </a:p>
        </p:txBody>
      </p:sp>
      <p:sp>
        <p:nvSpPr>
          <p:cNvPr id="3" name="Tytuł 2">
            <a:extLst>
              <a:ext uri="{FF2B5EF4-FFF2-40B4-BE49-F238E27FC236}">
                <a16:creationId xmlns:a16="http://schemas.microsoft.com/office/drawing/2014/main" id="{6CD20690-B8BD-4748-913C-3218506EED13}"/>
              </a:ext>
            </a:extLst>
          </p:cNvPr>
          <p:cNvSpPr>
            <a:spLocks noGrp="1"/>
          </p:cNvSpPr>
          <p:nvPr>
            <p:ph type="title"/>
          </p:nvPr>
        </p:nvSpPr>
        <p:spPr/>
        <p:txBody>
          <a:bodyPr/>
          <a:lstStyle/>
          <a:p>
            <a:r>
              <a:rPr lang="pl-PL" dirty="0"/>
              <a:t>Zalety Szablonów</a:t>
            </a:r>
          </a:p>
        </p:txBody>
      </p:sp>
    </p:spTree>
    <p:extLst>
      <p:ext uri="{BB962C8B-B14F-4D97-AF65-F5344CB8AC3E}">
        <p14:creationId xmlns:p14="http://schemas.microsoft.com/office/powerpoint/2010/main" val="317837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98F5F2B-423D-4ADE-9D1D-B9D04F60CD95}"/>
              </a:ext>
            </a:extLst>
          </p:cNvPr>
          <p:cNvSpPr>
            <a:spLocks noGrp="1"/>
          </p:cNvSpPr>
          <p:nvPr>
            <p:ph type="body" sz="quarter" idx="27"/>
          </p:nvPr>
        </p:nvSpPr>
        <p:spPr>
          <a:xfrm>
            <a:off x="688108" y="1807824"/>
            <a:ext cx="10981267" cy="2971995"/>
          </a:xfrm>
        </p:spPr>
        <p:txBody>
          <a:bodyPr>
            <a:normAutofit/>
          </a:bodyPr>
          <a:lstStyle/>
          <a:p>
            <a:pPr marL="0" indent="0">
              <a:buNone/>
            </a:pPr>
            <a:r>
              <a:rPr lang="pl-PL" sz="2000" dirty="0"/>
              <a:t>Działanie szablonów w języku C++ przypomina bardzo zaawansowane makra preprocesora. Powoduje to, że kompilator ma zasadnicze trudności z wygenerowaniem prawidłowych, czytelnych komunikatów diagnostycznych w przypadku błędnego użycia poprawnego szablonu. Większość z nich dotyczy bowiem (poprawnego!) kodu bibliotecznego, co wprowadza programistę w konsternację. Jedyne użyteczne informacje diagnostyczne dotyczą miejsc konkretyzacji szablonu. </a:t>
            </a:r>
          </a:p>
        </p:txBody>
      </p:sp>
      <p:sp>
        <p:nvSpPr>
          <p:cNvPr id="3" name="Tytuł 2">
            <a:extLst>
              <a:ext uri="{FF2B5EF4-FFF2-40B4-BE49-F238E27FC236}">
                <a16:creationId xmlns:a16="http://schemas.microsoft.com/office/drawing/2014/main" id="{A3C0D333-38FD-4235-AB66-ECE8913D5EBD}"/>
              </a:ext>
            </a:extLst>
          </p:cNvPr>
          <p:cNvSpPr>
            <a:spLocks noGrp="1"/>
          </p:cNvSpPr>
          <p:nvPr>
            <p:ph type="title"/>
          </p:nvPr>
        </p:nvSpPr>
        <p:spPr/>
        <p:txBody>
          <a:bodyPr/>
          <a:lstStyle/>
          <a:p>
            <a:r>
              <a:rPr lang="pl-PL" dirty="0"/>
              <a:t>Wady użycia szablonów</a:t>
            </a:r>
          </a:p>
        </p:txBody>
      </p:sp>
    </p:spTree>
    <p:extLst>
      <p:ext uri="{BB962C8B-B14F-4D97-AF65-F5344CB8AC3E}">
        <p14:creationId xmlns:p14="http://schemas.microsoft.com/office/powerpoint/2010/main" val="2670985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1559288-AD30-4D7A-BBC1-639986EEF981}"/>
              </a:ext>
            </a:extLst>
          </p:cNvPr>
          <p:cNvSpPr>
            <a:spLocks noGrp="1"/>
          </p:cNvSpPr>
          <p:nvPr>
            <p:ph type="body" sz="quarter" idx="27"/>
          </p:nvPr>
        </p:nvSpPr>
        <p:spPr>
          <a:xfrm>
            <a:off x="609600" y="1138187"/>
            <a:ext cx="11323781" cy="5218163"/>
          </a:xfrm>
        </p:spPr>
        <p:txBody>
          <a:bodyPr>
            <a:normAutofit/>
          </a:bodyPr>
          <a:lstStyle/>
          <a:p>
            <a:pPr marL="0" indent="0">
              <a:buNone/>
            </a:pPr>
            <a:r>
              <a:rPr lang="pl-PL" sz="2000" dirty="0"/>
              <a:t>Wyjątkiem jest nieoczekiwana sytuacja, której nie da się sensownie obsłużyć w danym miejscu w kodzie:</a:t>
            </a:r>
          </a:p>
          <a:p>
            <a:pPr marL="0" indent="0">
              <a:buNone/>
            </a:pPr>
            <a:r>
              <a:rPr lang="pl-PL" sz="2000" dirty="0"/>
              <a:t>– brak pamięci, wyjście poza indeks kontenera itd.</a:t>
            </a:r>
          </a:p>
          <a:p>
            <a:pPr marL="0" indent="0">
              <a:buNone/>
            </a:pPr>
            <a:endParaRPr lang="pl-PL" sz="2000" dirty="0"/>
          </a:p>
          <a:p>
            <a:pPr marL="0" indent="0">
              <a:buNone/>
            </a:pPr>
            <a:r>
              <a:rPr lang="pl-PL" sz="2000" dirty="0"/>
              <a:t>Tradycyjne podejście to przekazanie przez funkcję informacji o błędzie jako wartości zwracanej:</a:t>
            </a:r>
          </a:p>
          <a:p>
            <a:pPr marL="0" indent="0">
              <a:buNone/>
            </a:pPr>
            <a:endParaRPr lang="pl-PL" sz="2000" dirty="0"/>
          </a:p>
          <a:p>
            <a:pPr marL="0" indent="0">
              <a:buNone/>
            </a:pPr>
            <a:r>
              <a:rPr lang="pl-PL" sz="2000" dirty="0"/>
              <a:t>– Informacja o błędzie tego samego typu co wartość zwracana</a:t>
            </a:r>
          </a:p>
          <a:p>
            <a:pPr marL="0" indent="0">
              <a:buNone/>
            </a:pPr>
            <a:r>
              <a:rPr lang="pl-PL" sz="2000" dirty="0"/>
              <a:t>– A co kiedy funkcja wykorzystuje cały zakres typu zwracanego?</a:t>
            </a:r>
          </a:p>
          <a:p>
            <a:pPr marL="0" indent="0">
              <a:buNone/>
            </a:pPr>
            <a:r>
              <a:rPr lang="pl-PL" sz="2000" dirty="0"/>
              <a:t>– Konieczność sprawdzenia wartości zwracanej po każdym wywołaniu funkcji</a:t>
            </a:r>
          </a:p>
        </p:txBody>
      </p:sp>
      <p:sp>
        <p:nvSpPr>
          <p:cNvPr id="3" name="Tytuł 2">
            <a:extLst>
              <a:ext uri="{FF2B5EF4-FFF2-40B4-BE49-F238E27FC236}">
                <a16:creationId xmlns:a16="http://schemas.microsoft.com/office/drawing/2014/main" id="{87C1757C-975A-4476-A6FE-F64BCD214927}"/>
              </a:ext>
            </a:extLst>
          </p:cNvPr>
          <p:cNvSpPr>
            <a:spLocks noGrp="1"/>
          </p:cNvSpPr>
          <p:nvPr>
            <p:ph type="title"/>
          </p:nvPr>
        </p:nvSpPr>
        <p:spPr/>
        <p:txBody>
          <a:bodyPr/>
          <a:lstStyle/>
          <a:p>
            <a:r>
              <a:rPr lang="pl-PL" dirty="0"/>
              <a:t>Analiza błędu</a:t>
            </a:r>
          </a:p>
        </p:txBody>
      </p:sp>
    </p:spTree>
    <p:extLst>
      <p:ext uri="{BB962C8B-B14F-4D97-AF65-F5344CB8AC3E}">
        <p14:creationId xmlns:p14="http://schemas.microsoft.com/office/powerpoint/2010/main" val="2366229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E67BAE2-0D07-409C-AB62-21AD11A44556}"/>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E14A72EB-FCC1-414C-995C-F5C8D014097D}"/>
              </a:ext>
            </a:extLst>
          </p:cNvPr>
          <p:cNvPicPr>
            <a:picLocks noChangeAspect="1"/>
          </p:cNvPicPr>
          <p:nvPr/>
        </p:nvPicPr>
        <p:blipFill rotWithShape="1">
          <a:blip r:embed="rId2"/>
          <a:srcRect l="25834" t="25561" r="13787" b="11668"/>
          <a:stretch/>
        </p:blipFill>
        <p:spPr>
          <a:xfrm>
            <a:off x="1346730" y="1245383"/>
            <a:ext cx="8909839" cy="4969164"/>
          </a:xfrm>
          <a:prstGeom prst="rect">
            <a:avLst/>
          </a:prstGeom>
        </p:spPr>
      </p:pic>
    </p:spTree>
    <p:extLst>
      <p:ext uri="{BB962C8B-B14F-4D97-AF65-F5344CB8AC3E}">
        <p14:creationId xmlns:p14="http://schemas.microsoft.com/office/powerpoint/2010/main" val="1092317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8FEFCC2-E289-42C2-A610-B5E902FD0047}"/>
              </a:ext>
            </a:extLst>
          </p:cNvPr>
          <p:cNvSpPr>
            <a:spLocks noGrp="1"/>
          </p:cNvSpPr>
          <p:nvPr>
            <p:ph type="title"/>
          </p:nvPr>
        </p:nvSpPr>
        <p:spPr/>
        <p:txBody>
          <a:bodyPr/>
          <a:lstStyle/>
          <a:p>
            <a:r>
              <a:rPr lang="pl-PL" dirty="0"/>
              <a:t>Przykład bez przechwytywania wyjątków</a:t>
            </a:r>
          </a:p>
        </p:txBody>
      </p:sp>
      <p:pic>
        <p:nvPicPr>
          <p:cNvPr id="5" name="Obraz 4">
            <a:extLst>
              <a:ext uri="{FF2B5EF4-FFF2-40B4-BE49-F238E27FC236}">
                <a16:creationId xmlns:a16="http://schemas.microsoft.com/office/drawing/2014/main" id="{FEEAAC40-87B4-4BFB-8A59-E3FD37425EA4}"/>
              </a:ext>
            </a:extLst>
          </p:cNvPr>
          <p:cNvPicPr>
            <a:picLocks noChangeAspect="1"/>
          </p:cNvPicPr>
          <p:nvPr/>
        </p:nvPicPr>
        <p:blipFill rotWithShape="1">
          <a:blip r:embed="rId2"/>
          <a:srcRect l="25682" t="35702" r="28333" b="23486"/>
          <a:stretch/>
        </p:blipFill>
        <p:spPr>
          <a:xfrm>
            <a:off x="1487052" y="1565565"/>
            <a:ext cx="8613408" cy="4100945"/>
          </a:xfrm>
          <a:prstGeom prst="rect">
            <a:avLst/>
          </a:prstGeom>
        </p:spPr>
      </p:pic>
    </p:spTree>
    <p:extLst>
      <p:ext uri="{BB962C8B-B14F-4D97-AF65-F5344CB8AC3E}">
        <p14:creationId xmlns:p14="http://schemas.microsoft.com/office/powerpoint/2010/main" val="392917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806C14D-C0CD-40C7-8BA9-AA92C054F889}"/>
              </a:ext>
            </a:extLst>
          </p:cNvPr>
          <p:cNvSpPr>
            <a:spLocks noGrp="1"/>
          </p:cNvSpPr>
          <p:nvPr>
            <p:ph type="body" sz="quarter" idx="27"/>
          </p:nvPr>
        </p:nvSpPr>
        <p:spPr/>
        <p:txBody>
          <a:bodyPr>
            <a:normAutofit/>
          </a:bodyPr>
          <a:lstStyle/>
          <a:p>
            <a:pPr marL="0" indent="0">
              <a:buNone/>
            </a:pPr>
            <a:r>
              <a:rPr lang="pl-PL" dirty="0"/>
              <a:t>Zmienna wskaźnikowa (czyli wskaźnik) poprzedzona jest gwiazdką (*nazwa) i przechowuje adres pamięci (a nie wartość) zmiennej , na którą wskazuje.</a:t>
            </a:r>
          </a:p>
          <a:p>
            <a:pPr marL="0" indent="0">
              <a:buNone/>
            </a:pPr>
            <a:endParaRPr lang="pl-PL" dirty="0"/>
          </a:p>
          <a:p>
            <a:pPr marL="0" indent="0">
              <a:buNone/>
            </a:pPr>
            <a:r>
              <a:rPr lang="pl-PL" dirty="0"/>
              <a:t>Deklarując wskaźnik postępujemy tak jak ze zwykłymi zmiennymi, jednak nazwę wskaźnika poprzedzamy gwiazdką. Uwaga! Gwiazdka przed nazwą wskaźnika nie ma związku z operatorem wyłuskania! </a:t>
            </a:r>
          </a:p>
          <a:p>
            <a:pPr marL="0" indent="0">
              <a:buNone/>
            </a:pPr>
            <a:endParaRPr lang="pl-PL" dirty="0"/>
          </a:p>
          <a:p>
            <a:pPr marL="0" indent="0">
              <a:buNone/>
            </a:pPr>
            <a:r>
              <a:rPr lang="pl-PL" dirty="0"/>
              <a:t>Przykład:</a:t>
            </a:r>
          </a:p>
          <a:p>
            <a:pPr marL="0" indent="0">
              <a:buNone/>
            </a:pPr>
            <a:r>
              <a:rPr lang="pl-PL" b="1" dirty="0" err="1"/>
              <a:t>int</a:t>
            </a:r>
            <a:r>
              <a:rPr lang="pl-PL" b="1" dirty="0"/>
              <a:t> telefon = 12345;         //zmienna liczbowa</a:t>
            </a:r>
          </a:p>
          <a:p>
            <a:pPr marL="0" indent="0">
              <a:buNone/>
            </a:pPr>
            <a:r>
              <a:rPr lang="pl-PL" b="1" dirty="0" err="1"/>
              <a:t>int</a:t>
            </a:r>
            <a:r>
              <a:rPr lang="pl-PL" b="1" dirty="0"/>
              <a:t> *</a:t>
            </a:r>
            <a:r>
              <a:rPr lang="pl-PL" b="1" dirty="0" err="1"/>
              <a:t>wsk</a:t>
            </a:r>
            <a:r>
              <a:rPr lang="pl-PL" b="1" dirty="0"/>
              <a:t> = &amp;telefon;         //przypisanie wskaźnikowi adresu zmiennej telefon</a:t>
            </a:r>
          </a:p>
          <a:p>
            <a:pPr marL="0" indent="0">
              <a:buNone/>
            </a:pPr>
            <a:r>
              <a:rPr lang="pl-PL" b="1" dirty="0"/>
              <a:t>										         </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wyłuskanej wartości wskaźnika (12345)</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adresu zmiennej telefon</a:t>
            </a:r>
          </a:p>
          <a:p>
            <a:pPr marL="0" indent="0">
              <a:buNone/>
            </a:pPr>
            <a:r>
              <a:rPr lang="pl-PL" b="1" dirty="0" err="1"/>
              <a:t>cout</a:t>
            </a:r>
            <a:r>
              <a:rPr lang="pl-PL" b="1" dirty="0"/>
              <a:t> &lt;&lt; &amp;</a:t>
            </a:r>
            <a:r>
              <a:rPr lang="pl-PL" b="1" dirty="0" err="1"/>
              <a:t>wsk</a:t>
            </a:r>
            <a:r>
              <a:rPr lang="pl-PL" b="1" dirty="0"/>
              <a:t> &lt;&lt; </a:t>
            </a:r>
            <a:r>
              <a:rPr lang="pl-PL" b="1" dirty="0" err="1"/>
              <a:t>endl</a:t>
            </a:r>
            <a:r>
              <a:rPr lang="pl-PL" b="1" dirty="0"/>
              <a:t>;        //wyświetlenie adresu wskaźnika</a:t>
            </a:r>
          </a:p>
          <a:p>
            <a:pPr marL="0" indent="0">
              <a:buNone/>
            </a:pPr>
            <a:r>
              <a:rPr lang="pl-PL" b="1" dirty="0" err="1"/>
              <a:t>cout</a:t>
            </a:r>
            <a:r>
              <a:rPr lang="pl-PL" b="1" dirty="0"/>
              <a:t> &lt;&lt; &amp;telefon &lt;&lt; </a:t>
            </a:r>
            <a:r>
              <a:rPr lang="pl-PL" b="1" dirty="0" err="1"/>
              <a:t>endl</a:t>
            </a:r>
            <a:r>
              <a:rPr lang="pl-PL" b="1" dirty="0"/>
              <a:t>;    //wyświetlenie adresu zmiennej telefon</a:t>
            </a:r>
          </a:p>
        </p:txBody>
      </p:sp>
      <p:sp>
        <p:nvSpPr>
          <p:cNvPr id="3" name="Tytuł 2">
            <a:extLst>
              <a:ext uri="{FF2B5EF4-FFF2-40B4-BE49-F238E27FC236}">
                <a16:creationId xmlns:a16="http://schemas.microsoft.com/office/drawing/2014/main" id="{CD88ACC3-174F-4A50-B805-759FFC1B130F}"/>
              </a:ext>
            </a:extLst>
          </p:cNvPr>
          <p:cNvSpPr>
            <a:spLocks noGrp="1"/>
          </p:cNvSpPr>
          <p:nvPr>
            <p:ph type="title"/>
          </p:nvPr>
        </p:nvSpPr>
        <p:spPr/>
        <p:txBody>
          <a:bodyPr/>
          <a:lstStyle/>
          <a:p>
            <a:r>
              <a:rPr lang="pl-PL" dirty="0"/>
              <a:t>Wskaźniki</a:t>
            </a:r>
          </a:p>
        </p:txBody>
      </p:sp>
    </p:spTree>
    <p:extLst>
      <p:ext uri="{BB962C8B-B14F-4D97-AF65-F5344CB8AC3E}">
        <p14:creationId xmlns:p14="http://schemas.microsoft.com/office/powerpoint/2010/main" val="3687799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BF797C1-FBED-45D2-94DE-4304814D037D}"/>
              </a:ext>
            </a:extLst>
          </p:cNvPr>
          <p:cNvSpPr>
            <a:spLocks noGrp="1"/>
          </p:cNvSpPr>
          <p:nvPr>
            <p:ph type="title"/>
          </p:nvPr>
        </p:nvSpPr>
        <p:spPr/>
        <p:txBody>
          <a:bodyPr/>
          <a:lstStyle/>
          <a:p>
            <a:r>
              <a:rPr lang="pl-PL" dirty="0"/>
              <a:t>Przykład z obsługą wyjątku</a:t>
            </a:r>
          </a:p>
        </p:txBody>
      </p:sp>
      <p:pic>
        <p:nvPicPr>
          <p:cNvPr id="5" name="Obraz 4">
            <a:extLst>
              <a:ext uri="{FF2B5EF4-FFF2-40B4-BE49-F238E27FC236}">
                <a16:creationId xmlns:a16="http://schemas.microsoft.com/office/drawing/2014/main" id="{A4DB298E-24AE-43F0-9419-0F8E51631F62}"/>
              </a:ext>
            </a:extLst>
          </p:cNvPr>
          <p:cNvPicPr>
            <a:picLocks noChangeAspect="1"/>
          </p:cNvPicPr>
          <p:nvPr/>
        </p:nvPicPr>
        <p:blipFill rotWithShape="1">
          <a:blip r:embed="rId2"/>
          <a:srcRect l="25530" t="24969" r="26856" b="13460"/>
          <a:stretch/>
        </p:blipFill>
        <p:spPr>
          <a:xfrm>
            <a:off x="2238886" y="1332665"/>
            <a:ext cx="6834167" cy="4740966"/>
          </a:xfrm>
          <a:prstGeom prst="rect">
            <a:avLst/>
          </a:prstGeom>
        </p:spPr>
      </p:pic>
    </p:spTree>
    <p:extLst>
      <p:ext uri="{BB962C8B-B14F-4D97-AF65-F5344CB8AC3E}">
        <p14:creationId xmlns:p14="http://schemas.microsoft.com/office/powerpoint/2010/main" val="293541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29E0B5F-7732-4FAB-A16B-B7712B08C83C}"/>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C0480705-D44C-4AC5-8A8A-854200731679}"/>
              </a:ext>
            </a:extLst>
          </p:cNvPr>
          <p:cNvPicPr>
            <a:picLocks noChangeAspect="1"/>
          </p:cNvPicPr>
          <p:nvPr/>
        </p:nvPicPr>
        <p:blipFill rotWithShape="1">
          <a:blip r:embed="rId2"/>
          <a:srcRect l="25454" t="23910" r="17690" b="26028"/>
          <a:stretch/>
        </p:blipFill>
        <p:spPr>
          <a:xfrm>
            <a:off x="1615940" y="1592425"/>
            <a:ext cx="8398439" cy="3967019"/>
          </a:xfrm>
          <a:prstGeom prst="rect">
            <a:avLst/>
          </a:prstGeom>
        </p:spPr>
      </p:pic>
    </p:spTree>
    <p:extLst>
      <p:ext uri="{BB962C8B-B14F-4D97-AF65-F5344CB8AC3E}">
        <p14:creationId xmlns:p14="http://schemas.microsoft.com/office/powerpoint/2010/main" val="31521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EE84529-C0F3-4411-A3D0-2BFF82892B94}"/>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4DFBB25B-7AEA-469B-A75F-E6C53C51B72A}"/>
              </a:ext>
            </a:extLst>
          </p:cNvPr>
          <p:cNvPicPr>
            <a:picLocks noChangeAspect="1"/>
          </p:cNvPicPr>
          <p:nvPr/>
        </p:nvPicPr>
        <p:blipFill rotWithShape="1">
          <a:blip r:embed="rId2"/>
          <a:srcRect l="25569" t="23769" r="17007" b="29841"/>
          <a:stretch/>
        </p:blipFill>
        <p:spPr>
          <a:xfrm>
            <a:off x="919315" y="1408546"/>
            <a:ext cx="10176729" cy="4410364"/>
          </a:xfrm>
          <a:prstGeom prst="rect">
            <a:avLst/>
          </a:prstGeom>
        </p:spPr>
      </p:pic>
    </p:spTree>
    <p:extLst>
      <p:ext uri="{BB962C8B-B14F-4D97-AF65-F5344CB8AC3E}">
        <p14:creationId xmlns:p14="http://schemas.microsoft.com/office/powerpoint/2010/main" val="395665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4C9C-B976-49B1-9D7D-575BC2D1439D}"/>
              </a:ext>
            </a:extLst>
          </p:cNvPr>
          <p:cNvSpPr>
            <a:spLocks noGrp="1"/>
          </p:cNvSpPr>
          <p:nvPr>
            <p:ph type="title"/>
          </p:nvPr>
        </p:nvSpPr>
        <p:spPr/>
        <p:txBody>
          <a:bodyPr/>
          <a:lstStyle/>
          <a:p>
            <a:r>
              <a:rPr lang="pl-PL" dirty="0"/>
              <a:t>Nowe elementy wersji C++ 17</a:t>
            </a:r>
          </a:p>
        </p:txBody>
      </p:sp>
      <p:sp>
        <p:nvSpPr>
          <p:cNvPr id="3" name="Symbol zastępczy daty 2">
            <a:extLst>
              <a:ext uri="{FF2B5EF4-FFF2-40B4-BE49-F238E27FC236}">
                <a16:creationId xmlns:a16="http://schemas.microsoft.com/office/drawing/2014/main" id="{3EE0E25A-EE3F-4EA4-A183-8BDD9480894F}"/>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1C52BB8B-921C-4E04-BA60-1789B33F7B74}"/>
              </a:ext>
            </a:extLst>
          </p:cNvPr>
          <p:cNvSpPr txBox="1"/>
          <p:nvPr/>
        </p:nvSpPr>
        <p:spPr>
          <a:xfrm>
            <a:off x="721452" y="1999936"/>
            <a:ext cx="10318459" cy="2308324"/>
          </a:xfrm>
          <a:prstGeom prst="rect">
            <a:avLst/>
          </a:prstGeom>
          <a:noFill/>
        </p:spPr>
        <p:txBody>
          <a:bodyPr wrap="square">
            <a:spAutoFit/>
          </a:bodyPr>
          <a:lstStyle/>
          <a:p>
            <a:pPr marL="285750" indent="-285750">
              <a:buFont typeface="Arial" panose="020B0604020202020204" pitchFamily="34" charset="0"/>
              <a:buChar char="•"/>
            </a:pPr>
            <a:r>
              <a:rPr lang="pl-PL" dirty="0"/>
              <a:t>    </a:t>
            </a:r>
            <a:r>
              <a:rPr lang="pl-PL" dirty="0" err="1"/>
              <a:t>trójznaki</a:t>
            </a:r>
            <a:r>
              <a:rPr lang="pl-PL" dirty="0"/>
              <a:t>(usunięcie)</a:t>
            </a:r>
          </a:p>
          <a:p>
            <a:pPr marL="285750" indent="-285750">
              <a:buFont typeface="Arial" panose="020B0604020202020204" pitchFamily="34" charset="0"/>
              <a:buChar char="•"/>
            </a:pPr>
            <a:r>
              <a:rPr lang="pl-PL" dirty="0"/>
              <a:t>    surowe łańcuchy znakowe</a:t>
            </a:r>
          </a:p>
          <a:p>
            <a:pPr marL="285750" indent="-285750">
              <a:buFont typeface="Arial" panose="020B0604020202020204" pitchFamily="34" charset="0"/>
              <a:buChar char="•"/>
            </a:pPr>
            <a:r>
              <a:rPr lang="pl-PL" dirty="0"/>
              <a:t>    pętla for-</a:t>
            </a:r>
            <a:r>
              <a:rPr lang="pl-PL" dirty="0" err="1"/>
              <a:t>each</a:t>
            </a:r>
            <a:endParaRPr lang="pl-PL" dirty="0"/>
          </a:p>
          <a:p>
            <a:pPr marL="285750" indent="-285750">
              <a:buFont typeface="Arial" panose="020B0604020202020204" pitchFamily="34" charset="0"/>
              <a:buChar char="•"/>
            </a:pPr>
            <a:r>
              <a:rPr lang="pl-PL" dirty="0"/>
              <a:t>    jednolita inicjalizacja</a:t>
            </a:r>
          </a:p>
          <a:p>
            <a:pPr marL="285750" indent="-285750">
              <a:buFont typeface="Arial" panose="020B0604020202020204" pitchFamily="34" charset="0"/>
              <a:buChar char="•"/>
            </a:pPr>
            <a:r>
              <a:rPr lang="pl-PL" dirty="0"/>
              <a:t>    stypizowane typy wyliczeniowe</a:t>
            </a:r>
          </a:p>
          <a:p>
            <a:pPr marL="285750" indent="-285750">
              <a:buFont typeface="Arial" panose="020B0604020202020204" pitchFamily="34" charset="0"/>
              <a:buChar char="•"/>
            </a:pPr>
            <a:r>
              <a:rPr lang="pl-PL" dirty="0"/>
              <a:t>    dedukcja typów za pomocą auto i </a:t>
            </a:r>
            <a:r>
              <a:rPr lang="pl-PL" dirty="0" err="1"/>
              <a:t>decltype</a:t>
            </a:r>
            <a:endParaRPr lang="pl-PL" dirty="0"/>
          </a:p>
          <a:p>
            <a:pPr marL="285750" indent="-285750">
              <a:buFont typeface="Arial" panose="020B0604020202020204" pitchFamily="34" charset="0"/>
              <a:buChar char="•"/>
            </a:pPr>
            <a:r>
              <a:rPr lang="pl-PL" dirty="0"/>
              <a:t>    instrukcje </a:t>
            </a:r>
            <a:r>
              <a:rPr lang="pl-PL" dirty="0" err="1"/>
              <a:t>if</a:t>
            </a:r>
            <a:r>
              <a:rPr lang="pl-PL" dirty="0"/>
              <a:t> i </a:t>
            </a:r>
            <a:r>
              <a:rPr lang="pl-PL" dirty="0" err="1"/>
              <a:t>switch-case</a:t>
            </a:r>
            <a:r>
              <a:rPr lang="pl-PL" dirty="0"/>
              <a:t> z częścią inicjalizującą zmienne lokalne dla tych instrukcji</a:t>
            </a:r>
          </a:p>
          <a:p>
            <a:pPr marL="285750" indent="-285750">
              <a:buFont typeface="Arial" panose="020B0604020202020204" pitchFamily="34" charset="0"/>
              <a:buChar char="•"/>
            </a:pPr>
            <a:r>
              <a:rPr lang="pl-PL" dirty="0"/>
              <a:t>    instrukcja </a:t>
            </a:r>
            <a:r>
              <a:rPr lang="pl-PL" dirty="0" err="1"/>
              <a:t>constexpr-if</a:t>
            </a:r>
            <a:endParaRPr lang="pl-PL" dirty="0"/>
          </a:p>
        </p:txBody>
      </p:sp>
    </p:spTree>
    <p:extLst>
      <p:ext uri="{BB962C8B-B14F-4D97-AF65-F5344CB8AC3E}">
        <p14:creationId xmlns:p14="http://schemas.microsoft.com/office/powerpoint/2010/main" val="1825459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897FD1-6C16-4198-A178-AF06D8D936DD}"/>
              </a:ext>
            </a:extLst>
          </p:cNvPr>
          <p:cNvSpPr>
            <a:spLocks noGrp="1"/>
          </p:cNvSpPr>
          <p:nvPr>
            <p:ph type="title"/>
          </p:nvPr>
        </p:nvSpPr>
        <p:spPr/>
        <p:txBody>
          <a:bodyPr/>
          <a:lstStyle/>
          <a:p>
            <a:r>
              <a:rPr lang="pl-PL" dirty="0" err="1"/>
              <a:t>Trójznaki</a:t>
            </a:r>
            <a:endParaRPr lang="pl-PL" dirty="0"/>
          </a:p>
        </p:txBody>
      </p:sp>
      <p:sp>
        <p:nvSpPr>
          <p:cNvPr id="3" name="Symbol zastępczy daty 2">
            <a:extLst>
              <a:ext uri="{FF2B5EF4-FFF2-40B4-BE49-F238E27FC236}">
                <a16:creationId xmlns:a16="http://schemas.microsoft.com/office/drawing/2014/main" id="{94757FC9-6527-4B62-A408-325DFC08070D}"/>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12A8DEA0-193B-46DE-849D-5F5CD8F5D95C}"/>
              </a:ext>
            </a:extLst>
          </p:cNvPr>
          <p:cNvSpPr txBox="1"/>
          <p:nvPr/>
        </p:nvSpPr>
        <p:spPr>
          <a:xfrm>
            <a:off x="1066800" y="1758562"/>
            <a:ext cx="10058400" cy="1754326"/>
          </a:xfrm>
          <a:prstGeom prst="rect">
            <a:avLst/>
          </a:prstGeom>
          <a:noFill/>
        </p:spPr>
        <p:txBody>
          <a:bodyPr wrap="square">
            <a:spAutoFit/>
          </a:bodyPr>
          <a:lstStyle/>
          <a:p>
            <a:r>
              <a:rPr lang="pl-PL" dirty="0"/>
              <a:t>Źródłowy zestaw znaków programów źródłowych języka C jest zawarty w 7-bitowym zestawie znaków ASCII, ale jest nadzbiorem niezmiennego zestawu kodów ISO 646-1983. Sekwencje </a:t>
            </a:r>
            <a:r>
              <a:rPr lang="pl-PL" dirty="0" err="1"/>
              <a:t>trójznaków</a:t>
            </a:r>
            <a:r>
              <a:rPr lang="pl-PL" dirty="0"/>
              <a:t> pozwalają programom języka C na zapisywanie tylko przy użyciu niezmiennego zestawu kodów ISO (Międzynarodowej Organizacji Normalizacyjnej). </a:t>
            </a:r>
            <a:r>
              <a:rPr lang="pl-PL" dirty="0" err="1"/>
              <a:t>Trójznaki</a:t>
            </a:r>
            <a:r>
              <a:rPr lang="pl-PL" dirty="0"/>
              <a:t> są sekwencjami trzech znaków (rozpoczętymi przez dwa kolejne znaki zapytania), które kompilator zamienia na odpowiadający im znak interpunkcyjny.</a:t>
            </a:r>
          </a:p>
        </p:txBody>
      </p:sp>
      <p:sp>
        <p:nvSpPr>
          <p:cNvPr id="7" name="pole tekstowe 6">
            <a:extLst>
              <a:ext uri="{FF2B5EF4-FFF2-40B4-BE49-F238E27FC236}">
                <a16:creationId xmlns:a16="http://schemas.microsoft.com/office/drawing/2014/main" id="{2A8B19C3-BB77-4E45-8D92-C6580FB093BD}"/>
              </a:ext>
            </a:extLst>
          </p:cNvPr>
          <p:cNvSpPr txBox="1"/>
          <p:nvPr/>
        </p:nvSpPr>
        <p:spPr>
          <a:xfrm>
            <a:off x="1066800" y="3691271"/>
            <a:ext cx="6094602" cy="1754326"/>
          </a:xfrm>
          <a:prstGeom prst="rect">
            <a:avLst/>
          </a:prstGeom>
          <a:noFill/>
        </p:spPr>
        <p:txBody>
          <a:bodyPr wrap="square">
            <a:spAutoFit/>
          </a:bodyPr>
          <a:lstStyle/>
          <a:p>
            <a:r>
              <a:rPr lang="pl-PL" dirty="0"/>
              <a:t>C++ 17 usuwa </a:t>
            </a:r>
            <a:r>
              <a:rPr lang="pl-PL" dirty="0" err="1"/>
              <a:t>trigraphs</a:t>
            </a:r>
            <a:r>
              <a:rPr lang="pl-PL" dirty="0"/>
              <a:t> z języka. Implementacje mogą nadal obsługiwać </a:t>
            </a:r>
            <a:r>
              <a:rPr lang="pl-PL" dirty="0" err="1"/>
              <a:t>trigraphs</a:t>
            </a:r>
            <a:r>
              <a:rPr lang="pl-PL" dirty="0"/>
              <a:t> jako część mapowania zdefiniowanego przez implementację z fizycznego pliku źródłowego do podstawowego zestawu znaków źródła, chociaż standard zachęca do implementacji.</a:t>
            </a:r>
          </a:p>
        </p:txBody>
      </p:sp>
      <p:sp>
        <p:nvSpPr>
          <p:cNvPr id="9" name="pole tekstowe 8">
            <a:extLst>
              <a:ext uri="{FF2B5EF4-FFF2-40B4-BE49-F238E27FC236}">
                <a16:creationId xmlns:a16="http://schemas.microsoft.com/office/drawing/2014/main" id="{6095DFBD-B82B-43D0-AF9B-94EA5C3B0BE6}"/>
              </a:ext>
            </a:extLst>
          </p:cNvPr>
          <p:cNvSpPr txBox="1"/>
          <p:nvPr/>
        </p:nvSpPr>
        <p:spPr>
          <a:xfrm>
            <a:off x="6226728" y="5327154"/>
            <a:ext cx="6094602" cy="707886"/>
          </a:xfrm>
          <a:prstGeom prst="rect">
            <a:avLst/>
          </a:prstGeom>
          <a:noFill/>
        </p:spPr>
        <p:txBody>
          <a:bodyPr wrap="square">
            <a:spAutoFit/>
          </a:bodyPr>
          <a:lstStyle/>
          <a:p>
            <a:r>
              <a:rPr lang="pl-PL" sz="2000" dirty="0">
                <a:solidFill>
                  <a:srgbClr val="FF0000"/>
                </a:solidFill>
              </a:rPr>
              <a:t>Visual C++ nadal obsługuje podstawianie </a:t>
            </a:r>
            <a:r>
              <a:rPr lang="pl-PL" sz="2000" dirty="0" err="1">
                <a:solidFill>
                  <a:srgbClr val="FF0000"/>
                </a:solidFill>
              </a:rPr>
              <a:t>trójznaków</a:t>
            </a:r>
            <a:r>
              <a:rPr lang="pl-PL" sz="2000" dirty="0">
                <a:solidFill>
                  <a:srgbClr val="FF0000"/>
                </a:solidFill>
              </a:rPr>
              <a:t>, ale jest domyślnie wyłączone. </a:t>
            </a:r>
          </a:p>
        </p:txBody>
      </p:sp>
    </p:spTree>
    <p:extLst>
      <p:ext uri="{BB962C8B-B14F-4D97-AF65-F5344CB8AC3E}">
        <p14:creationId xmlns:p14="http://schemas.microsoft.com/office/powerpoint/2010/main" val="419007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89D852-5B47-434F-8727-FB0775BD541D}"/>
              </a:ext>
            </a:extLst>
          </p:cNvPr>
          <p:cNvSpPr>
            <a:spLocks noGrp="1"/>
          </p:cNvSpPr>
          <p:nvPr>
            <p:ph type="title"/>
          </p:nvPr>
        </p:nvSpPr>
        <p:spPr/>
        <p:txBody>
          <a:bodyPr/>
          <a:lstStyle/>
          <a:p>
            <a:r>
              <a:rPr lang="pl-PL" dirty="0"/>
              <a:t>Surowe łańcuchy znakowe</a:t>
            </a:r>
          </a:p>
        </p:txBody>
      </p:sp>
      <p:sp>
        <p:nvSpPr>
          <p:cNvPr id="3" name="Symbol zastępczy daty 2">
            <a:extLst>
              <a:ext uri="{FF2B5EF4-FFF2-40B4-BE49-F238E27FC236}">
                <a16:creationId xmlns:a16="http://schemas.microsoft.com/office/drawing/2014/main" id="{D44BB929-4DB4-4395-A980-B4AF0A6AF2CF}"/>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CD3E7B15-D503-4A42-840F-AE7343923187}"/>
              </a:ext>
            </a:extLst>
          </p:cNvPr>
          <p:cNvSpPr txBox="1"/>
          <p:nvPr/>
        </p:nvSpPr>
        <p:spPr>
          <a:xfrm>
            <a:off x="1142301" y="2347999"/>
            <a:ext cx="10058400" cy="1754326"/>
          </a:xfrm>
          <a:prstGeom prst="rect">
            <a:avLst/>
          </a:prstGeom>
          <a:noFill/>
        </p:spPr>
        <p:txBody>
          <a:bodyPr wrap="square">
            <a:spAutoFit/>
          </a:bodyPr>
          <a:lstStyle/>
          <a:p>
            <a:r>
              <a:rPr lang="pl-PL" dirty="0"/>
              <a:t>Język C++ obsługuje różne typy ciągów i znaków, a także zapewnia sposoby wyrażania wartości literałów każdego z tych typów. W kodzie źródłowym można wyrazić zawartość znaków i literałów ciągów przy użyciu zestawu znaków. Uniwersalne nazwy znaków i znaki ucieczki umożliwiają wyrażenie dowolnego ciągu przy użyciu tylko podstawowego zestawu znaków źródła. Surowy literał ciągu pozwala uniknąć używania znaków ucieczki i może służyć do wyrażenia wszystkich typów literałów ciągów. </a:t>
            </a:r>
          </a:p>
        </p:txBody>
      </p:sp>
      <p:sp>
        <p:nvSpPr>
          <p:cNvPr id="7" name="pole tekstowe 6">
            <a:extLst>
              <a:ext uri="{FF2B5EF4-FFF2-40B4-BE49-F238E27FC236}">
                <a16:creationId xmlns:a16="http://schemas.microsoft.com/office/drawing/2014/main" id="{B4B6F0EE-49B6-4689-A5AC-F6E4792FE91D}"/>
              </a:ext>
            </a:extLst>
          </p:cNvPr>
          <p:cNvSpPr txBox="1"/>
          <p:nvPr/>
        </p:nvSpPr>
        <p:spPr>
          <a:xfrm>
            <a:off x="1201722" y="4745517"/>
            <a:ext cx="8370116" cy="646331"/>
          </a:xfrm>
          <a:prstGeom prst="rect">
            <a:avLst/>
          </a:prstGeom>
          <a:noFill/>
        </p:spPr>
        <p:txBody>
          <a:bodyPr wrap="square">
            <a:spAutoFit/>
          </a:bodyPr>
          <a:lstStyle/>
          <a:p>
            <a:r>
              <a:rPr lang="pl-PL" dirty="0"/>
              <a:t> Można również tworzyć </a:t>
            </a:r>
            <a:r>
              <a:rPr lang="pl-PL" dirty="0" err="1"/>
              <a:t>std</a:t>
            </a:r>
            <a:r>
              <a:rPr lang="pl-PL" dirty="0"/>
              <a:t>::string literały bez konieczności wykonywania dodatkowych kroków konstrukcyjnych lub konwersji.</a:t>
            </a:r>
          </a:p>
        </p:txBody>
      </p:sp>
    </p:spTree>
    <p:extLst>
      <p:ext uri="{BB962C8B-B14F-4D97-AF65-F5344CB8AC3E}">
        <p14:creationId xmlns:p14="http://schemas.microsoft.com/office/powerpoint/2010/main" val="2098559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8A74AE-1B89-4DEF-A5D1-FB5A98558BC6}"/>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1469F338-CB0A-42CF-AE5E-32B7418AE074}"/>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EE14940F-7591-4B5F-9762-43D578B026BE}"/>
              </a:ext>
            </a:extLst>
          </p:cNvPr>
          <p:cNvSpPr txBox="1"/>
          <p:nvPr/>
        </p:nvSpPr>
        <p:spPr>
          <a:xfrm>
            <a:off x="1258347" y="2014194"/>
            <a:ext cx="10863743" cy="4278094"/>
          </a:xfrm>
          <a:prstGeom prst="rect">
            <a:avLst/>
          </a:prstGeom>
          <a:noFill/>
        </p:spPr>
        <p:txBody>
          <a:bodyPr wrap="square">
            <a:spAutoFit/>
          </a:bodyPr>
          <a:lstStyle/>
          <a:p>
            <a:r>
              <a:rPr lang="pl-PL" sz="1600" dirty="0"/>
              <a:t>#include &lt;string&gt;</a:t>
            </a:r>
          </a:p>
          <a:p>
            <a:r>
              <a:rPr lang="pl-PL" sz="1600" dirty="0" err="1"/>
              <a:t>using</a:t>
            </a:r>
            <a:r>
              <a:rPr lang="pl-PL" sz="1600" dirty="0"/>
              <a:t> </a:t>
            </a:r>
            <a:r>
              <a:rPr lang="pl-PL" sz="1600" dirty="0" err="1"/>
              <a:t>namespace</a:t>
            </a:r>
            <a:r>
              <a:rPr lang="pl-PL" sz="1600" dirty="0"/>
              <a:t> </a:t>
            </a:r>
            <a:r>
              <a:rPr lang="pl-PL" sz="1600" dirty="0" err="1"/>
              <a:t>std</a:t>
            </a:r>
            <a:r>
              <a:rPr lang="pl-PL" sz="1600" dirty="0"/>
              <a:t>::</a:t>
            </a:r>
            <a:r>
              <a:rPr lang="pl-PL" sz="1600" dirty="0" err="1"/>
              <a:t>string_literals</a:t>
            </a:r>
            <a:r>
              <a:rPr lang="pl-PL" sz="1600" dirty="0"/>
              <a:t>; // </a:t>
            </a:r>
            <a:r>
              <a:rPr lang="pl-PL" sz="1600" dirty="0" err="1"/>
              <a:t>enables</a:t>
            </a:r>
            <a:r>
              <a:rPr lang="pl-PL" sz="1600" dirty="0"/>
              <a:t> s-</a:t>
            </a:r>
            <a:r>
              <a:rPr lang="pl-PL" sz="1600" dirty="0" err="1"/>
              <a:t>suffix</a:t>
            </a:r>
            <a:r>
              <a:rPr lang="pl-PL" sz="1600" dirty="0"/>
              <a:t> for </a:t>
            </a:r>
            <a:r>
              <a:rPr lang="pl-PL" sz="1600" dirty="0" err="1"/>
              <a:t>std</a:t>
            </a:r>
            <a:r>
              <a:rPr lang="pl-PL" sz="1600" dirty="0"/>
              <a:t>::string </a:t>
            </a:r>
            <a:r>
              <a:rPr lang="pl-PL" sz="1600" dirty="0" err="1"/>
              <a:t>literals</a:t>
            </a:r>
            <a:endParaRPr lang="pl-PL" sz="1600" dirty="0"/>
          </a:p>
          <a:p>
            <a:r>
              <a:rPr lang="pl-PL" sz="1600" dirty="0"/>
              <a:t>…</a:t>
            </a:r>
          </a:p>
          <a:p>
            <a:endParaRPr lang="pl-PL" sz="1600" dirty="0"/>
          </a:p>
          <a:p>
            <a:r>
              <a:rPr lang="pl-PL" sz="1600" dirty="0"/>
              <a:t>    // String </a:t>
            </a:r>
            <a:r>
              <a:rPr lang="pl-PL" sz="1600" dirty="0" err="1"/>
              <a:t>literals</a:t>
            </a:r>
            <a:endParaRPr lang="pl-PL" sz="1600" dirty="0"/>
          </a:p>
          <a:p>
            <a:r>
              <a:rPr lang="pl-PL" sz="1600" dirty="0"/>
              <a:t>    auto s0 =   "hello"; // </a:t>
            </a:r>
            <a:r>
              <a:rPr lang="pl-PL" sz="1600" dirty="0" err="1"/>
              <a:t>const</a:t>
            </a:r>
            <a:r>
              <a:rPr lang="pl-PL" sz="1600" dirty="0"/>
              <a:t> char*</a:t>
            </a:r>
          </a:p>
          <a:p>
            <a:r>
              <a:rPr lang="pl-PL" sz="1600" dirty="0"/>
              <a:t>    auto s1 = u8"hello"; // </a:t>
            </a:r>
            <a:r>
              <a:rPr lang="pl-PL" sz="1600" dirty="0" err="1"/>
              <a:t>const</a:t>
            </a:r>
            <a:r>
              <a:rPr lang="pl-PL" sz="1600" dirty="0"/>
              <a:t> char*, </a:t>
            </a:r>
            <a:r>
              <a:rPr lang="pl-PL" sz="1600" dirty="0" err="1"/>
              <a:t>encoded</a:t>
            </a:r>
            <a:r>
              <a:rPr lang="pl-PL" sz="1600" dirty="0"/>
              <a:t> as UTF-8</a:t>
            </a:r>
          </a:p>
          <a:p>
            <a:r>
              <a:rPr lang="pl-PL" sz="1600" dirty="0"/>
              <a:t>    auto s2 =  </a:t>
            </a:r>
            <a:r>
              <a:rPr lang="pl-PL" sz="1600" dirty="0" err="1"/>
              <a:t>L"hello</a:t>
            </a:r>
            <a:r>
              <a:rPr lang="pl-PL" sz="1600" dirty="0"/>
              <a:t>"; // </a:t>
            </a:r>
            <a:r>
              <a:rPr lang="pl-PL" sz="1600" dirty="0" err="1"/>
              <a:t>const</a:t>
            </a:r>
            <a:r>
              <a:rPr lang="pl-PL" sz="1600" dirty="0"/>
              <a:t> </a:t>
            </a:r>
            <a:r>
              <a:rPr lang="pl-PL" sz="1600" dirty="0" err="1"/>
              <a:t>wchar_t</a:t>
            </a:r>
            <a:r>
              <a:rPr lang="pl-PL" sz="1600" dirty="0"/>
              <a:t>*</a:t>
            </a:r>
          </a:p>
          <a:p>
            <a:r>
              <a:rPr lang="pl-PL" sz="1600" dirty="0"/>
              <a:t>    auto s3 =  </a:t>
            </a:r>
            <a:r>
              <a:rPr lang="pl-PL" sz="1600" dirty="0" err="1"/>
              <a:t>u"hello</a:t>
            </a:r>
            <a:r>
              <a:rPr lang="pl-PL" sz="1600" dirty="0"/>
              <a:t>"; // </a:t>
            </a:r>
            <a:r>
              <a:rPr lang="pl-PL" sz="1600" dirty="0" err="1"/>
              <a:t>const</a:t>
            </a:r>
            <a:r>
              <a:rPr lang="pl-PL" sz="1600" dirty="0"/>
              <a:t> char16_t*, </a:t>
            </a:r>
            <a:r>
              <a:rPr lang="pl-PL" sz="1600" dirty="0" err="1"/>
              <a:t>encoded</a:t>
            </a:r>
            <a:r>
              <a:rPr lang="pl-PL" sz="1600" dirty="0"/>
              <a:t> as UTF-16</a:t>
            </a:r>
          </a:p>
          <a:p>
            <a:r>
              <a:rPr lang="pl-PL" sz="1600" dirty="0"/>
              <a:t>    auto s4 =  </a:t>
            </a:r>
            <a:r>
              <a:rPr lang="pl-PL" sz="1600" dirty="0" err="1"/>
              <a:t>U"hello</a:t>
            </a:r>
            <a:r>
              <a:rPr lang="pl-PL" sz="1600" dirty="0"/>
              <a:t>"; // </a:t>
            </a:r>
            <a:r>
              <a:rPr lang="pl-PL" sz="1600" dirty="0" err="1"/>
              <a:t>const</a:t>
            </a:r>
            <a:r>
              <a:rPr lang="pl-PL" sz="1600" dirty="0"/>
              <a:t> char32_t*, </a:t>
            </a:r>
            <a:r>
              <a:rPr lang="pl-PL" sz="1600" dirty="0" err="1"/>
              <a:t>encoded</a:t>
            </a:r>
            <a:r>
              <a:rPr lang="pl-PL" sz="1600" dirty="0"/>
              <a:t> as UTF-32</a:t>
            </a:r>
          </a:p>
          <a:p>
            <a:endParaRPr lang="pl-PL" sz="1600" dirty="0"/>
          </a:p>
          <a:p>
            <a:r>
              <a:rPr lang="pl-PL" sz="1600" dirty="0"/>
              <a:t>    // Raw string </a:t>
            </a:r>
            <a:r>
              <a:rPr lang="pl-PL" sz="1600" dirty="0" err="1"/>
              <a:t>literals</a:t>
            </a:r>
            <a:r>
              <a:rPr lang="pl-PL" sz="1600" dirty="0"/>
              <a:t> </a:t>
            </a:r>
            <a:r>
              <a:rPr lang="pl-PL" sz="1600" dirty="0" err="1"/>
              <a:t>containing</a:t>
            </a:r>
            <a:r>
              <a:rPr lang="pl-PL" sz="1600" dirty="0"/>
              <a:t> </a:t>
            </a:r>
            <a:r>
              <a:rPr lang="pl-PL" sz="1600" dirty="0" err="1"/>
              <a:t>unescaped</a:t>
            </a:r>
            <a:r>
              <a:rPr lang="pl-PL" sz="1600" dirty="0"/>
              <a:t> \ and "</a:t>
            </a:r>
          </a:p>
          <a:p>
            <a:r>
              <a:rPr lang="pl-PL" sz="1600" dirty="0"/>
              <a:t>    auto R0 =   R"("Hello \ </a:t>
            </a:r>
            <a:r>
              <a:rPr lang="pl-PL" sz="1600" dirty="0" err="1"/>
              <a:t>world</a:t>
            </a:r>
            <a:r>
              <a:rPr lang="pl-PL" sz="1600" dirty="0"/>
              <a:t>")"; // </a:t>
            </a:r>
            <a:r>
              <a:rPr lang="pl-PL" sz="1600" dirty="0" err="1"/>
              <a:t>const</a:t>
            </a:r>
            <a:r>
              <a:rPr lang="pl-PL" sz="1600" dirty="0"/>
              <a:t> char*</a:t>
            </a:r>
          </a:p>
          <a:p>
            <a:r>
              <a:rPr lang="pl-PL" sz="1600" dirty="0"/>
              <a:t>    auto R1 = u8R"("Hello \ </a:t>
            </a:r>
            <a:r>
              <a:rPr lang="pl-PL" sz="1600" dirty="0" err="1"/>
              <a:t>world</a:t>
            </a:r>
            <a:r>
              <a:rPr lang="pl-PL" sz="1600" dirty="0"/>
              <a:t>")"; // </a:t>
            </a:r>
            <a:r>
              <a:rPr lang="pl-PL" sz="1600" dirty="0" err="1"/>
              <a:t>const</a:t>
            </a:r>
            <a:r>
              <a:rPr lang="pl-PL" sz="1600" dirty="0"/>
              <a:t> char*, </a:t>
            </a:r>
            <a:r>
              <a:rPr lang="pl-PL" sz="1600" dirty="0" err="1"/>
              <a:t>encoded</a:t>
            </a:r>
            <a:r>
              <a:rPr lang="pl-PL" sz="1600" dirty="0"/>
              <a:t> as UTF-8</a:t>
            </a:r>
          </a:p>
          <a:p>
            <a:r>
              <a:rPr lang="pl-PL" sz="1600" dirty="0"/>
              <a:t>    auto R2 =  LR"("Hello \ </a:t>
            </a:r>
            <a:r>
              <a:rPr lang="pl-PL" sz="1600" dirty="0" err="1"/>
              <a:t>world</a:t>
            </a:r>
            <a:r>
              <a:rPr lang="pl-PL" sz="1600" dirty="0"/>
              <a:t>")"; // </a:t>
            </a:r>
            <a:r>
              <a:rPr lang="pl-PL" sz="1600" dirty="0" err="1"/>
              <a:t>const</a:t>
            </a:r>
            <a:r>
              <a:rPr lang="pl-PL" sz="1600" dirty="0"/>
              <a:t> </a:t>
            </a:r>
            <a:r>
              <a:rPr lang="pl-PL" sz="1600" dirty="0" err="1"/>
              <a:t>wchar_t</a:t>
            </a:r>
            <a:r>
              <a:rPr lang="pl-PL" sz="1600" dirty="0"/>
              <a:t>*</a:t>
            </a:r>
          </a:p>
          <a:p>
            <a:r>
              <a:rPr lang="pl-PL" sz="1600" dirty="0"/>
              <a:t>    auto R3 =  </a:t>
            </a:r>
            <a:r>
              <a:rPr lang="pl-PL" sz="1600" dirty="0" err="1"/>
              <a:t>uR</a:t>
            </a:r>
            <a:r>
              <a:rPr lang="pl-PL" sz="1600" dirty="0"/>
              <a:t>"("Hello \ </a:t>
            </a:r>
            <a:r>
              <a:rPr lang="pl-PL" sz="1600" dirty="0" err="1"/>
              <a:t>world</a:t>
            </a:r>
            <a:r>
              <a:rPr lang="pl-PL" sz="1600" dirty="0"/>
              <a:t>")"; // </a:t>
            </a:r>
            <a:r>
              <a:rPr lang="pl-PL" sz="1600" dirty="0" err="1"/>
              <a:t>const</a:t>
            </a:r>
            <a:r>
              <a:rPr lang="pl-PL" sz="1600" dirty="0"/>
              <a:t> char16_t*, </a:t>
            </a:r>
            <a:r>
              <a:rPr lang="pl-PL" sz="1600" dirty="0" err="1"/>
              <a:t>encoded</a:t>
            </a:r>
            <a:r>
              <a:rPr lang="pl-PL" sz="1600" dirty="0"/>
              <a:t> as UTF-16</a:t>
            </a:r>
          </a:p>
          <a:p>
            <a:r>
              <a:rPr lang="pl-PL" sz="1600" dirty="0"/>
              <a:t>    auto R4 =  UR"("Hello \ </a:t>
            </a:r>
            <a:r>
              <a:rPr lang="pl-PL" sz="1600" dirty="0" err="1"/>
              <a:t>world</a:t>
            </a:r>
            <a:r>
              <a:rPr lang="pl-PL" sz="1600" dirty="0"/>
              <a:t>")"; // </a:t>
            </a:r>
            <a:r>
              <a:rPr lang="pl-PL" sz="1600" dirty="0" err="1"/>
              <a:t>const</a:t>
            </a:r>
            <a:r>
              <a:rPr lang="pl-PL" sz="1600" dirty="0"/>
              <a:t> char32_t*, </a:t>
            </a:r>
            <a:r>
              <a:rPr lang="pl-PL" sz="1600" dirty="0" err="1"/>
              <a:t>encoded</a:t>
            </a:r>
            <a:r>
              <a:rPr lang="pl-PL" sz="1600" dirty="0"/>
              <a:t> as UTF-32</a:t>
            </a:r>
          </a:p>
        </p:txBody>
      </p:sp>
    </p:spTree>
    <p:extLst>
      <p:ext uri="{BB962C8B-B14F-4D97-AF65-F5344CB8AC3E}">
        <p14:creationId xmlns:p14="http://schemas.microsoft.com/office/powerpoint/2010/main" val="4067080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E0D0A1-CBD9-4F25-8DFA-6F73AD25AB2E}"/>
              </a:ext>
            </a:extLst>
          </p:cNvPr>
          <p:cNvSpPr>
            <a:spLocks noGrp="1"/>
          </p:cNvSpPr>
          <p:nvPr>
            <p:ph type="title"/>
          </p:nvPr>
        </p:nvSpPr>
        <p:spPr/>
        <p:txBody>
          <a:bodyPr/>
          <a:lstStyle/>
          <a:p>
            <a:r>
              <a:rPr lang="pl-PL" dirty="0"/>
              <a:t>Literały znaków</a:t>
            </a:r>
          </a:p>
        </p:txBody>
      </p:sp>
      <p:sp>
        <p:nvSpPr>
          <p:cNvPr id="3" name="Symbol zastępczy daty 2">
            <a:extLst>
              <a:ext uri="{FF2B5EF4-FFF2-40B4-BE49-F238E27FC236}">
                <a16:creationId xmlns:a16="http://schemas.microsoft.com/office/drawing/2014/main" id="{2A3E6E65-1AD9-44F2-9289-B1D3CF26C8E4}"/>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2091C16B-BEC2-4A20-8683-10F282873BA0}"/>
              </a:ext>
            </a:extLst>
          </p:cNvPr>
          <p:cNvSpPr txBox="1"/>
          <p:nvPr/>
        </p:nvSpPr>
        <p:spPr>
          <a:xfrm>
            <a:off x="991998" y="1849421"/>
            <a:ext cx="9930468" cy="646331"/>
          </a:xfrm>
          <a:prstGeom prst="rect">
            <a:avLst/>
          </a:prstGeom>
          <a:noFill/>
        </p:spPr>
        <p:txBody>
          <a:bodyPr wrap="square">
            <a:spAutoFit/>
          </a:bodyPr>
          <a:lstStyle/>
          <a:p>
            <a:r>
              <a:rPr lang="pl-PL" dirty="0"/>
              <a:t>Literał znakowy składa się ze znaku stałej. Jest reprezentowana przez znak ujęty w znaki pojedynczego cudzysłowu. Istnieje pięć rodzajów literałów znakowych:</a:t>
            </a:r>
          </a:p>
        </p:txBody>
      </p:sp>
      <p:sp>
        <p:nvSpPr>
          <p:cNvPr id="7" name="pole tekstowe 6">
            <a:extLst>
              <a:ext uri="{FF2B5EF4-FFF2-40B4-BE49-F238E27FC236}">
                <a16:creationId xmlns:a16="http://schemas.microsoft.com/office/drawing/2014/main" id="{E8B6A0E0-1024-4820-AB5C-3FA860453910}"/>
              </a:ext>
            </a:extLst>
          </p:cNvPr>
          <p:cNvSpPr txBox="1"/>
          <p:nvPr/>
        </p:nvSpPr>
        <p:spPr>
          <a:xfrm>
            <a:off x="1939955" y="2792588"/>
            <a:ext cx="8839898" cy="2585323"/>
          </a:xfrm>
          <a:prstGeom prst="rect">
            <a:avLst/>
          </a:prstGeom>
          <a:noFill/>
        </p:spPr>
        <p:txBody>
          <a:bodyPr wrap="square">
            <a:spAutoFit/>
          </a:bodyPr>
          <a:lstStyle/>
          <a:p>
            <a:pPr marL="285750" indent="-285750">
              <a:buFont typeface="Arial" panose="020B0604020202020204" pitchFamily="34" charset="0"/>
              <a:buChar char="•"/>
            </a:pPr>
            <a:r>
              <a:rPr lang="pl-PL" dirty="0"/>
              <a:t>Zwykłe literały znaków typu char , na </a:t>
            </a:r>
            <a:r>
              <a:rPr lang="pl-PL" dirty="0" err="1"/>
              <a:t>przykład'a</a:t>
            </a:r>
            <a:r>
              <a:rPr lang="pl-PL" dirty="0"/>
              <a:t>'</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Literały znaku UTF-8 typu char ( char8_t w języku c++ 20), na przykładu8'a'</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Literały szerokich znaków typu </a:t>
            </a:r>
            <a:r>
              <a:rPr lang="pl-PL" dirty="0" err="1"/>
              <a:t>wchar_t</a:t>
            </a:r>
            <a:r>
              <a:rPr lang="pl-PL" dirty="0"/>
              <a:t> , na </a:t>
            </a:r>
            <a:r>
              <a:rPr lang="pl-PL" dirty="0" err="1"/>
              <a:t>przykładL'a</a:t>
            </a:r>
            <a:r>
              <a:rPr lang="pl-PL" dirty="0"/>
              <a:t>'</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Literały znaków UTF-16 typu char16_t , na </a:t>
            </a:r>
            <a:r>
              <a:rPr lang="pl-PL" dirty="0" err="1"/>
              <a:t>przykładu'a</a:t>
            </a:r>
            <a:r>
              <a:rPr lang="pl-PL" dirty="0"/>
              <a:t>'</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Literały znaku UTF-32 typu char32_t , na </a:t>
            </a:r>
            <a:r>
              <a:rPr lang="pl-PL" dirty="0" err="1"/>
              <a:t>przykładU'a</a:t>
            </a:r>
            <a:r>
              <a:rPr lang="pl-PL" dirty="0"/>
              <a:t>'</a:t>
            </a:r>
          </a:p>
        </p:txBody>
      </p:sp>
    </p:spTree>
    <p:extLst>
      <p:ext uri="{BB962C8B-B14F-4D97-AF65-F5344CB8AC3E}">
        <p14:creationId xmlns:p14="http://schemas.microsoft.com/office/powerpoint/2010/main" val="2948289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DD0F25-347E-42A1-ABB8-F0607718C9C8}"/>
              </a:ext>
            </a:extLst>
          </p:cNvPr>
          <p:cNvSpPr>
            <a:spLocks noGrp="1"/>
          </p:cNvSpPr>
          <p:nvPr>
            <p:ph type="title"/>
          </p:nvPr>
        </p:nvSpPr>
        <p:spPr/>
        <p:txBody>
          <a:bodyPr/>
          <a:lstStyle/>
          <a:p>
            <a:r>
              <a:rPr lang="pl-PL" dirty="0"/>
              <a:t>Pętla for-</a:t>
            </a:r>
            <a:r>
              <a:rPr lang="pl-PL" dirty="0" err="1"/>
              <a:t>each</a:t>
            </a:r>
            <a:endParaRPr lang="pl-PL" dirty="0"/>
          </a:p>
        </p:txBody>
      </p:sp>
      <p:sp>
        <p:nvSpPr>
          <p:cNvPr id="3" name="Symbol zastępczy daty 2">
            <a:extLst>
              <a:ext uri="{FF2B5EF4-FFF2-40B4-BE49-F238E27FC236}">
                <a16:creationId xmlns:a16="http://schemas.microsoft.com/office/drawing/2014/main" id="{A3F3F752-80FC-49CC-AD8A-FD7A61F3A71A}"/>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7" name="pole tekstowe 6">
            <a:extLst>
              <a:ext uri="{FF2B5EF4-FFF2-40B4-BE49-F238E27FC236}">
                <a16:creationId xmlns:a16="http://schemas.microsoft.com/office/drawing/2014/main" id="{EE6F7CB0-6F8F-4F16-A357-1C5E40CCC38E}"/>
              </a:ext>
            </a:extLst>
          </p:cNvPr>
          <p:cNvSpPr txBox="1"/>
          <p:nvPr/>
        </p:nvSpPr>
        <p:spPr>
          <a:xfrm>
            <a:off x="1066800" y="2014194"/>
            <a:ext cx="10477849" cy="2862322"/>
          </a:xfrm>
          <a:prstGeom prst="rect">
            <a:avLst/>
          </a:prstGeom>
          <a:noFill/>
        </p:spPr>
        <p:txBody>
          <a:bodyPr wrap="square">
            <a:spAutoFit/>
          </a:bodyPr>
          <a:lstStyle/>
          <a:p>
            <a:r>
              <a:rPr lang="pl-PL" dirty="0"/>
              <a:t>Oprócz ogólnych technik zapętlania, takich jak „for, </a:t>
            </a:r>
            <a:r>
              <a:rPr lang="pl-PL" dirty="0" err="1"/>
              <a:t>while</a:t>
            </a:r>
            <a:r>
              <a:rPr lang="pl-PL" dirty="0"/>
              <a:t> i do-</a:t>
            </a:r>
            <a:r>
              <a:rPr lang="pl-PL" dirty="0" err="1"/>
              <a:t>while</a:t>
            </a:r>
            <a:r>
              <a:rPr lang="pl-PL" dirty="0"/>
              <a:t>”, C ++ w swoim języku pozwala nam również na użycie innej funkcjonalności, która realizuje ten sam cel, czyli pętla „for-</a:t>
            </a:r>
            <a:r>
              <a:rPr lang="pl-PL" dirty="0" err="1"/>
              <a:t>each</a:t>
            </a:r>
            <a:r>
              <a:rPr lang="pl-PL" dirty="0"/>
              <a:t>”. Ta pętla przyjmuje funkcję, która jest wykonywana na każdym z elementów kontenera.</a:t>
            </a:r>
          </a:p>
          <a:p>
            <a:r>
              <a:rPr lang="pl-PL" dirty="0"/>
              <a:t>Jej cechy to:</a:t>
            </a:r>
          </a:p>
          <a:p>
            <a:endParaRPr lang="pl-PL" dirty="0"/>
          </a:p>
          <a:p>
            <a:pPr marL="285750" indent="-285750">
              <a:buFont typeface="Arial" panose="020B0604020202020204" pitchFamily="34" charset="0"/>
              <a:buChar char="•"/>
            </a:pPr>
            <a:r>
              <a:rPr lang="pl-PL" dirty="0"/>
              <a:t>     Wszechstronność, tzn. może pracować z dowolnym kontenerem.</a:t>
            </a:r>
          </a:p>
          <a:p>
            <a:pPr marL="285750" indent="-285750">
              <a:buFont typeface="Arial" panose="020B0604020202020204" pitchFamily="34" charset="0"/>
              <a:buChar char="•"/>
            </a:pPr>
            <a:r>
              <a:rPr lang="pl-PL" dirty="0"/>
              <a:t>     Zmniejsza szanse na błędy, które można popełnić za pomocą ogólnej pętli for</a:t>
            </a:r>
          </a:p>
          <a:p>
            <a:pPr marL="285750" indent="-285750">
              <a:buFont typeface="Arial" panose="020B0604020202020204" pitchFamily="34" charset="0"/>
              <a:buChar char="•"/>
            </a:pPr>
            <a:r>
              <a:rPr lang="pl-PL" dirty="0"/>
              <a:t>     Dzięki temu kod jest bardziej czytelny</a:t>
            </a:r>
          </a:p>
          <a:p>
            <a:pPr marL="285750" indent="-285750">
              <a:buFont typeface="Arial" panose="020B0604020202020204" pitchFamily="34" charset="0"/>
              <a:buChar char="•"/>
            </a:pPr>
            <a:r>
              <a:rPr lang="pl-PL" dirty="0"/>
              <a:t>     Pętle </a:t>
            </a:r>
            <a:r>
              <a:rPr lang="pl-PL" dirty="0" err="1"/>
              <a:t>for_each</a:t>
            </a:r>
            <a:r>
              <a:rPr lang="pl-PL" dirty="0"/>
              <a:t> poprawiają ogólną wydajność kodu </a:t>
            </a:r>
          </a:p>
        </p:txBody>
      </p:sp>
    </p:spTree>
    <p:extLst>
      <p:ext uri="{BB962C8B-B14F-4D97-AF65-F5344CB8AC3E}">
        <p14:creationId xmlns:p14="http://schemas.microsoft.com/office/powerpoint/2010/main" val="802814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7E8DFE-F4CC-4CBE-BCB4-15D20704D4DB}"/>
              </a:ext>
            </a:extLst>
          </p:cNvPr>
          <p:cNvSpPr>
            <a:spLocks noGrp="1"/>
          </p:cNvSpPr>
          <p:nvPr>
            <p:ph type="title"/>
          </p:nvPr>
        </p:nvSpPr>
        <p:spPr/>
        <p:txBody>
          <a:bodyPr/>
          <a:lstStyle/>
          <a:p>
            <a:r>
              <a:rPr lang="pl-PL" dirty="0"/>
              <a:t>Pętla for-</a:t>
            </a:r>
            <a:r>
              <a:rPr lang="pl-PL" dirty="0" err="1"/>
              <a:t>each</a:t>
            </a:r>
            <a:endParaRPr lang="pl-PL" dirty="0"/>
          </a:p>
        </p:txBody>
      </p:sp>
      <p:sp>
        <p:nvSpPr>
          <p:cNvPr id="3" name="Symbol zastępczy daty 2">
            <a:extLst>
              <a:ext uri="{FF2B5EF4-FFF2-40B4-BE49-F238E27FC236}">
                <a16:creationId xmlns:a16="http://schemas.microsoft.com/office/drawing/2014/main" id="{A2B8E6FE-3BBA-4F54-B107-76CEC16257F1}"/>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7" name="pole tekstowe 6">
            <a:extLst>
              <a:ext uri="{FF2B5EF4-FFF2-40B4-BE49-F238E27FC236}">
                <a16:creationId xmlns:a16="http://schemas.microsoft.com/office/drawing/2014/main" id="{2386177F-32B3-4A41-A5EC-F592F719CEEE}"/>
              </a:ext>
            </a:extLst>
          </p:cNvPr>
          <p:cNvSpPr txBox="1"/>
          <p:nvPr/>
        </p:nvSpPr>
        <p:spPr>
          <a:xfrm>
            <a:off x="1528054" y="2230202"/>
            <a:ext cx="8563062" cy="400110"/>
          </a:xfrm>
          <a:prstGeom prst="rect">
            <a:avLst/>
          </a:prstGeom>
          <a:noFill/>
        </p:spPr>
        <p:txBody>
          <a:bodyPr wrap="square">
            <a:spAutoFit/>
          </a:bodyPr>
          <a:lstStyle/>
          <a:p>
            <a:r>
              <a:rPr lang="en-US" sz="2000" b="1" dirty="0" err="1"/>
              <a:t>for_each</a:t>
            </a:r>
            <a:r>
              <a:rPr lang="en-US" sz="2000" b="1" dirty="0"/>
              <a:t> (</a:t>
            </a:r>
            <a:r>
              <a:rPr lang="en-US" sz="2000" b="1" dirty="0" err="1"/>
              <a:t>InputIterator</a:t>
            </a:r>
            <a:r>
              <a:rPr lang="en-US" sz="2000" b="1" dirty="0"/>
              <a:t> </a:t>
            </a:r>
            <a:r>
              <a:rPr lang="pl-PL" sz="2000" b="1" dirty="0"/>
              <a:t>start</a:t>
            </a:r>
            <a:r>
              <a:rPr lang="en-US" sz="2000" b="1" dirty="0"/>
              <a:t>, </a:t>
            </a:r>
            <a:r>
              <a:rPr lang="en-US" sz="2000" b="1" dirty="0" err="1"/>
              <a:t>InputIterator</a:t>
            </a:r>
            <a:r>
              <a:rPr lang="en-US" sz="2000" b="1" dirty="0"/>
              <a:t> </a:t>
            </a:r>
            <a:r>
              <a:rPr lang="pl-PL" sz="2000" b="1" dirty="0"/>
              <a:t>end</a:t>
            </a:r>
            <a:r>
              <a:rPr lang="en-US" sz="2000" b="1" dirty="0"/>
              <a:t>, Function </a:t>
            </a:r>
            <a:r>
              <a:rPr lang="en-US" sz="2000" b="1" dirty="0" err="1"/>
              <a:t>fn</a:t>
            </a:r>
            <a:r>
              <a:rPr lang="en-US" sz="2000" b="1" dirty="0"/>
              <a:t>)</a:t>
            </a:r>
            <a:endParaRPr lang="pl-PL" sz="2000" b="1" dirty="0"/>
          </a:p>
        </p:txBody>
      </p:sp>
      <p:sp>
        <p:nvSpPr>
          <p:cNvPr id="9" name="pole tekstowe 8">
            <a:extLst>
              <a:ext uri="{FF2B5EF4-FFF2-40B4-BE49-F238E27FC236}">
                <a16:creationId xmlns:a16="http://schemas.microsoft.com/office/drawing/2014/main" id="{FB50DC74-93AE-4E36-9AB3-9F22C6398103}"/>
              </a:ext>
            </a:extLst>
          </p:cNvPr>
          <p:cNvSpPr txBox="1"/>
          <p:nvPr/>
        </p:nvSpPr>
        <p:spPr>
          <a:xfrm>
            <a:off x="1931565" y="3267297"/>
            <a:ext cx="2357303" cy="369332"/>
          </a:xfrm>
          <a:prstGeom prst="rect">
            <a:avLst/>
          </a:prstGeom>
          <a:noFill/>
        </p:spPr>
        <p:txBody>
          <a:bodyPr wrap="square">
            <a:spAutoFit/>
          </a:bodyPr>
          <a:lstStyle/>
          <a:p>
            <a:r>
              <a:rPr lang="en-US" dirty="0" err="1"/>
              <a:t>InputIterator</a:t>
            </a:r>
            <a:r>
              <a:rPr lang="en-US" dirty="0"/>
              <a:t> </a:t>
            </a:r>
            <a:r>
              <a:rPr lang="pl-PL" dirty="0"/>
              <a:t>start</a:t>
            </a:r>
          </a:p>
        </p:txBody>
      </p:sp>
      <p:sp>
        <p:nvSpPr>
          <p:cNvPr id="11" name="pole tekstowe 10">
            <a:extLst>
              <a:ext uri="{FF2B5EF4-FFF2-40B4-BE49-F238E27FC236}">
                <a16:creationId xmlns:a16="http://schemas.microsoft.com/office/drawing/2014/main" id="{688F1235-C22E-4BD6-A266-FC89AD525475}"/>
              </a:ext>
            </a:extLst>
          </p:cNvPr>
          <p:cNvSpPr txBox="1"/>
          <p:nvPr/>
        </p:nvSpPr>
        <p:spPr>
          <a:xfrm>
            <a:off x="1931565" y="4219088"/>
            <a:ext cx="2288097" cy="369332"/>
          </a:xfrm>
          <a:prstGeom prst="rect">
            <a:avLst/>
          </a:prstGeom>
          <a:noFill/>
        </p:spPr>
        <p:txBody>
          <a:bodyPr wrap="square">
            <a:spAutoFit/>
          </a:bodyPr>
          <a:lstStyle/>
          <a:p>
            <a:r>
              <a:rPr lang="en-US" dirty="0" err="1"/>
              <a:t>InputIterator</a:t>
            </a:r>
            <a:r>
              <a:rPr lang="en-US" dirty="0"/>
              <a:t> </a:t>
            </a:r>
            <a:r>
              <a:rPr lang="pl-PL" dirty="0"/>
              <a:t>end</a:t>
            </a:r>
          </a:p>
        </p:txBody>
      </p:sp>
      <p:sp>
        <p:nvSpPr>
          <p:cNvPr id="13" name="pole tekstowe 12">
            <a:extLst>
              <a:ext uri="{FF2B5EF4-FFF2-40B4-BE49-F238E27FC236}">
                <a16:creationId xmlns:a16="http://schemas.microsoft.com/office/drawing/2014/main" id="{5066AE77-B657-4B2A-9E0A-82BD833B390F}"/>
              </a:ext>
            </a:extLst>
          </p:cNvPr>
          <p:cNvSpPr txBox="1"/>
          <p:nvPr/>
        </p:nvSpPr>
        <p:spPr>
          <a:xfrm>
            <a:off x="1931565" y="5183636"/>
            <a:ext cx="1734424" cy="369332"/>
          </a:xfrm>
          <a:prstGeom prst="rect">
            <a:avLst/>
          </a:prstGeom>
          <a:noFill/>
        </p:spPr>
        <p:txBody>
          <a:bodyPr wrap="square">
            <a:spAutoFit/>
          </a:bodyPr>
          <a:lstStyle/>
          <a:p>
            <a:r>
              <a:rPr lang="en-US" dirty="0"/>
              <a:t>Function </a:t>
            </a:r>
            <a:r>
              <a:rPr lang="en-US" dirty="0" err="1"/>
              <a:t>fn</a:t>
            </a:r>
            <a:endParaRPr lang="pl-PL" dirty="0"/>
          </a:p>
        </p:txBody>
      </p:sp>
      <p:sp>
        <p:nvSpPr>
          <p:cNvPr id="14" name="pole tekstowe 13">
            <a:extLst>
              <a:ext uri="{FF2B5EF4-FFF2-40B4-BE49-F238E27FC236}">
                <a16:creationId xmlns:a16="http://schemas.microsoft.com/office/drawing/2014/main" id="{13BBAE67-A50B-4FB6-AEFB-849B348A11E1}"/>
              </a:ext>
            </a:extLst>
          </p:cNvPr>
          <p:cNvSpPr txBox="1"/>
          <p:nvPr/>
        </p:nvSpPr>
        <p:spPr>
          <a:xfrm>
            <a:off x="4288870" y="3267297"/>
            <a:ext cx="6836329" cy="646331"/>
          </a:xfrm>
          <a:prstGeom prst="rect">
            <a:avLst/>
          </a:prstGeom>
          <a:noFill/>
        </p:spPr>
        <p:txBody>
          <a:bodyPr wrap="square">
            <a:spAutoFit/>
          </a:bodyPr>
          <a:lstStyle/>
          <a:p>
            <a:r>
              <a:rPr lang="pl-PL" dirty="0"/>
              <a:t>pozycja początkowa skąd mają być wykonywane operacje funkcyjne.</a:t>
            </a:r>
          </a:p>
        </p:txBody>
      </p:sp>
      <p:sp>
        <p:nvSpPr>
          <p:cNvPr id="16" name="pole tekstowe 15">
            <a:extLst>
              <a:ext uri="{FF2B5EF4-FFF2-40B4-BE49-F238E27FC236}">
                <a16:creationId xmlns:a16="http://schemas.microsoft.com/office/drawing/2014/main" id="{84C6C7AE-C06C-431C-B44A-7DE0E6E847C7}"/>
              </a:ext>
            </a:extLst>
          </p:cNvPr>
          <p:cNvSpPr txBox="1"/>
          <p:nvPr/>
        </p:nvSpPr>
        <p:spPr>
          <a:xfrm>
            <a:off x="4288869" y="4216138"/>
            <a:ext cx="6960767" cy="646331"/>
          </a:xfrm>
          <a:prstGeom prst="rect">
            <a:avLst/>
          </a:prstGeom>
          <a:noFill/>
        </p:spPr>
        <p:txBody>
          <a:bodyPr wrap="square">
            <a:spAutoFit/>
          </a:bodyPr>
          <a:lstStyle/>
          <a:p>
            <a:r>
              <a:rPr lang="pl-PL" dirty="0"/>
              <a:t>Ta pozycja końcowa do miejsca, w którym funkcja ma zostać wykonana.</a:t>
            </a:r>
          </a:p>
        </p:txBody>
      </p:sp>
      <p:sp>
        <p:nvSpPr>
          <p:cNvPr id="18" name="pole tekstowe 17">
            <a:extLst>
              <a:ext uri="{FF2B5EF4-FFF2-40B4-BE49-F238E27FC236}">
                <a16:creationId xmlns:a16="http://schemas.microsoft.com/office/drawing/2014/main" id="{DFB6093A-DEA7-44D5-98D6-FC46B0F880F4}"/>
              </a:ext>
            </a:extLst>
          </p:cNvPr>
          <p:cNvSpPr txBox="1"/>
          <p:nvPr/>
        </p:nvSpPr>
        <p:spPr>
          <a:xfrm>
            <a:off x="4288868" y="5204772"/>
            <a:ext cx="7212437" cy="646331"/>
          </a:xfrm>
          <a:prstGeom prst="rect">
            <a:avLst/>
          </a:prstGeom>
          <a:noFill/>
        </p:spPr>
        <p:txBody>
          <a:bodyPr wrap="square">
            <a:spAutoFit/>
          </a:bodyPr>
          <a:lstStyle/>
          <a:p>
            <a:r>
              <a:rPr lang="pl-PL" dirty="0"/>
              <a:t>Trzecim argumentem jest funkcja lub funkcja obiektu, której operacja zostanie zastosowana do każdego elementu. </a:t>
            </a:r>
          </a:p>
        </p:txBody>
      </p:sp>
    </p:spTree>
    <p:extLst>
      <p:ext uri="{BB962C8B-B14F-4D97-AF65-F5344CB8AC3E}">
        <p14:creationId xmlns:p14="http://schemas.microsoft.com/office/powerpoint/2010/main" val="151615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164919-D002-4FAB-AEA7-90FFE0B34F9D}"/>
              </a:ext>
            </a:extLst>
          </p:cNvPr>
          <p:cNvSpPr>
            <a:spLocks noGrp="1"/>
          </p:cNvSpPr>
          <p:nvPr>
            <p:ph type="body" sz="quarter" idx="27"/>
          </p:nvPr>
        </p:nvSpPr>
        <p:spPr>
          <a:xfrm>
            <a:off x="915419" y="1535989"/>
            <a:ext cx="9050703" cy="3216759"/>
          </a:xfrm>
        </p:spPr>
        <p:txBody>
          <a:bodyPr>
            <a:normAutofit/>
          </a:bodyPr>
          <a:lstStyle/>
          <a:p>
            <a:pPr marL="0" indent="0">
              <a:buNone/>
            </a:pPr>
            <a:r>
              <a:rPr lang="pl-PL" b="1" dirty="0" err="1"/>
              <a:t>int</a:t>
            </a:r>
            <a:r>
              <a:rPr lang="pl-PL" b="1" dirty="0"/>
              <a:t> telefon = 12345;         //zmienna liczbowa</a:t>
            </a:r>
          </a:p>
          <a:p>
            <a:pPr marL="0" indent="0">
              <a:buNone/>
            </a:pPr>
            <a:r>
              <a:rPr lang="pl-PL" b="1" dirty="0" err="1"/>
              <a:t>int</a:t>
            </a:r>
            <a:r>
              <a:rPr lang="pl-PL" b="1" dirty="0"/>
              <a:t> *</a:t>
            </a:r>
            <a:r>
              <a:rPr lang="pl-PL" b="1" dirty="0" err="1"/>
              <a:t>wsk</a:t>
            </a:r>
            <a:r>
              <a:rPr lang="pl-PL" b="1" dirty="0"/>
              <a:t> = &amp;telefon;         //przypisanie wskaźnikowi adresu zmiennej telefon</a:t>
            </a:r>
          </a:p>
          <a:p>
            <a:pPr marL="0" indent="0">
              <a:buNone/>
            </a:pPr>
            <a:r>
              <a:rPr lang="pl-PL" b="1" dirty="0"/>
              <a:t>										         </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wyłuskanej wartości wskaźnika (12345)</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adresu zmiennej telefon</a:t>
            </a:r>
          </a:p>
          <a:p>
            <a:pPr marL="0" indent="0">
              <a:buNone/>
            </a:pPr>
            <a:r>
              <a:rPr lang="pl-PL" b="1" dirty="0" err="1"/>
              <a:t>cout</a:t>
            </a:r>
            <a:r>
              <a:rPr lang="pl-PL" b="1" dirty="0"/>
              <a:t> &lt;&lt; &amp;</a:t>
            </a:r>
            <a:r>
              <a:rPr lang="pl-PL" b="1" dirty="0" err="1"/>
              <a:t>wsk</a:t>
            </a:r>
            <a:r>
              <a:rPr lang="pl-PL" b="1" dirty="0"/>
              <a:t> &lt;&lt; </a:t>
            </a:r>
            <a:r>
              <a:rPr lang="pl-PL" b="1" dirty="0" err="1"/>
              <a:t>endl</a:t>
            </a:r>
            <a:r>
              <a:rPr lang="pl-PL" b="1" dirty="0"/>
              <a:t>;        //wyświetlenie adresu wskaźnika</a:t>
            </a:r>
          </a:p>
          <a:p>
            <a:pPr marL="0" indent="0">
              <a:buNone/>
            </a:pPr>
            <a:r>
              <a:rPr lang="pl-PL" b="1" dirty="0" err="1"/>
              <a:t>cout</a:t>
            </a:r>
            <a:r>
              <a:rPr lang="pl-PL" b="1" dirty="0"/>
              <a:t> &lt;&lt; &amp;telefon &lt;&lt; </a:t>
            </a:r>
            <a:r>
              <a:rPr lang="pl-PL" b="1" dirty="0" err="1"/>
              <a:t>endl</a:t>
            </a:r>
            <a:r>
              <a:rPr lang="pl-PL" b="1" dirty="0"/>
              <a:t>;    //wyświetlenie adresu zmiennej telefon</a:t>
            </a:r>
          </a:p>
        </p:txBody>
      </p:sp>
      <p:sp>
        <p:nvSpPr>
          <p:cNvPr id="3" name="Tytuł 2">
            <a:extLst>
              <a:ext uri="{FF2B5EF4-FFF2-40B4-BE49-F238E27FC236}">
                <a16:creationId xmlns:a16="http://schemas.microsoft.com/office/drawing/2014/main" id="{26A664B3-9627-4E2B-B099-40E8F1438DE6}"/>
              </a:ext>
            </a:extLst>
          </p:cNvPr>
          <p:cNvSpPr>
            <a:spLocks noGrp="1"/>
          </p:cNvSpPr>
          <p:nvPr>
            <p:ph type="title"/>
          </p:nvPr>
        </p:nvSpPr>
        <p:spPr/>
        <p:txBody>
          <a:bodyPr/>
          <a:lstStyle/>
          <a:p>
            <a:r>
              <a:rPr lang="pl-PL" dirty="0"/>
              <a:t>Wskaźniki</a:t>
            </a:r>
          </a:p>
        </p:txBody>
      </p:sp>
      <p:sp>
        <p:nvSpPr>
          <p:cNvPr id="5" name="pole tekstowe 4">
            <a:extLst>
              <a:ext uri="{FF2B5EF4-FFF2-40B4-BE49-F238E27FC236}">
                <a16:creationId xmlns:a16="http://schemas.microsoft.com/office/drawing/2014/main" id="{9BD1E5B7-8667-465F-BF59-F3FDFF91863B}"/>
              </a:ext>
            </a:extLst>
          </p:cNvPr>
          <p:cNvSpPr txBox="1"/>
          <p:nvPr/>
        </p:nvSpPr>
        <p:spPr>
          <a:xfrm>
            <a:off x="304800" y="5219583"/>
            <a:ext cx="11582400" cy="707886"/>
          </a:xfrm>
          <a:prstGeom prst="rect">
            <a:avLst/>
          </a:prstGeom>
          <a:noFill/>
        </p:spPr>
        <p:txBody>
          <a:bodyPr wrap="square">
            <a:spAutoFit/>
          </a:bodyPr>
          <a:lstStyle/>
          <a:p>
            <a:r>
              <a:rPr lang="pl-PL" sz="2000" dirty="0"/>
              <a:t>Wskaźniki poddają się rzutowaniu typów. W dowolnym momencie możemy zmienić typ zmiennej wskaźnikowej np. z </a:t>
            </a:r>
            <a:r>
              <a:rPr lang="pl-PL" sz="2000" dirty="0" err="1"/>
              <a:t>int</a:t>
            </a:r>
            <a:r>
              <a:rPr lang="pl-PL" sz="2000" dirty="0"/>
              <a:t> na </a:t>
            </a:r>
            <a:r>
              <a:rPr lang="pl-PL" sz="2000" dirty="0" err="1"/>
              <a:t>long</a:t>
            </a:r>
            <a:r>
              <a:rPr lang="pl-PL" sz="2000" dirty="0"/>
              <a:t>.</a:t>
            </a:r>
          </a:p>
        </p:txBody>
      </p:sp>
    </p:spTree>
    <p:extLst>
      <p:ext uri="{BB962C8B-B14F-4D97-AF65-F5344CB8AC3E}">
        <p14:creationId xmlns:p14="http://schemas.microsoft.com/office/powerpoint/2010/main" val="483027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472C0B-8705-4F22-ACE7-C44A9F3AE79B}"/>
              </a:ext>
            </a:extLst>
          </p:cNvPr>
          <p:cNvSpPr>
            <a:spLocks noGrp="1"/>
          </p:cNvSpPr>
          <p:nvPr>
            <p:ph type="title"/>
          </p:nvPr>
        </p:nvSpPr>
        <p:spPr>
          <a:xfrm>
            <a:off x="1066800" y="457200"/>
            <a:ext cx="10058400" cy="1371600"/>
          </a:xfrm>
        </p:spPr>
        <p:txBody>
          <a:bodyPr/>
          <a:lstStyle/>
          <a:p>
            <a:r>
              <a:rPr lang="pl-PL" dirty="0"/>
              <a:t>Jednolita inicjalizacja</a:t>
            </a:r>
          </a:p>
        </p:txBody>
      </p:sp>
      <p:sp>
        <p:nvSpPr>
          <p:cNvPr id="3" name="Symbol zastępczy daty 2">
            <a:extLst>
              <a:ext uri="{FF2B5EF4-FFF2-40B4-BE49-F238E27FC236}">
                <a16:creationId xmlns:a16="http://schemas.microsoft.com/office/drawing/2014/main" id="{D70C425D-4CAE-4A30-8AF9-95E26F798696}"/>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7BEBBCEE-7E99-4906-8328-C148F0A37322}"/>
              </a:ext>
            </a:extLst>
          </p:cNvPr>
          <p:cNvSpPr txBox="1"/>
          <p:nvPr/>
        </p:nvSpPr>
        <p:spPr>
          <a:xfrm>
            <a:off x="533400" y="1495911"/>
            <a:ext cx="6094602" cy="1200329"/>
          </a:xfrm>
          <a:prstGeom prst="rect">
            <a:avLst/>
          </a:prstGeom>
          <a:noFill/>
        </p:spPr>
        <p:txBody>
          <a:bodyPr wrap="square">
            <a:spAutoFit/>
          </a:bodyPr>
          <a:lstStyle/>
          <a:p>
            <a:r>
              <a:rPr lang="pl-PL" dirty="0"/>
              <a:t>Nie zawsze jest konieczne zdefiniowanie konstruktora dla klasy, szczególnie, które są stosunkowo proste. Użytkownicy mogą inicjować obiekty klasy lub struktury przy użyciu jednolitej inicjalizacji</a:t>
            </a:r>
          </a:p>
        </p:txBody>
      </p:sp>
      <p:sp>
        <p:nvSpPr>
          <p:cNvPr id="7" name="pole tekstowe 6">
            <a:extLst>
              <a:ext uri="{FF2B5EF4-FFF2-40B4-BE49-F238E27FC236}">
                <a16:creationId xmlns:a16="http://schemas.microsoft.com/office/drawing/2014/main" id="{70C42FA1-F4FE-40A7-BF68-3372AB110ED0}"/>
              </a:ext>
            </a:extLst>
          </p:cNvPr>
          <p:cNvSpPr txBox="1"/>
          <p:nvPr/>
        </p:nvSpPr>
        <p:spPr>
          <a:xfrm>
            <a:off x="5721292" y="2522087"/>
            <a:ext cx="593730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dirty="0"/>
              <a:t>// Has a </a:t>
            </a:r>
            <a:r>
              <a:rPr lang="pl-PL" dirty="0" err="1"/>
              <a:t>constructor</a:t>
            </a:r>
            <a:endParaRPr lang="pl-PL" dirty="0"/>
          </a:p>
          <a:p>
            <a:r>
              <a:rPr lang="pl-PL" dirty="0" err="1"/>
              <a:t>struct</a:t>
            </a:r>
            <a:r>
              <a:rPr lang="pl-PL" dirty="0"/>
              <a:t> TempData2</a:t>
            </a:r>
          </a:p>
          <a:p>
            <a:r>
              <a:rPr lang="pl-PL" dirty="0"/>
              <a:t>{</a:t>
            </a:r>
          </a:p>
          <a:p>
            <a:r>
              <a:rPr lang="pl-PL" dirty="0"/>
              <a:t>    TempData2(</a:t>
            </a:r>
            <a:r>
              <a:rPr lang="pl-PL" dirty="0" err="1"/>
              <a:t>double</a:t>
            </a:r>
            <a:r>
              <a:rPr lang="pl-PL" dirty="0"/>
              <a:t> minimum, </a:t>
            </a:r>
            <a:r>
              <a:rPr lang="pl-PL" dirty="0" err="1"/>
              <a:t>double</a:t>
            </a:r>
            <a:r>
              <a:rPr lang="pl-PL" dirty="0"/>
              <a:t> maximum, </a:t>
            </a:r>
            <a:r>
              <a:rPr lang="pl-PL" dirty="0" err="1"/>
              <a:t>double</a:t>
            </a:r>
            <a:r>
              <a:rPr lang="pl-PL" dirty="0"/>
              <a:t> </a:t>
            </a:r>
            <a:r>
              <a:rPr lang="pl-PL" dirty="0" err="1"/>
              <a:t>cur</a:t>
            </a:r>
            <a:r>
              <a:rPr lang="pl-PL" dirty="0"/>
              <a:t>, </a:t>
            </a:r>
            <a:r>
              <a:rPr lang="pl-PL" dirty="0" err="1"/>
              <a:t>int</a:t>
            </a:r>
            <a:r>
              <a:rPr lang="pl-PL" dirty="0"/>
              <a:t> id, </a:t>
            </a:r>
            <a:r>
              <a:rPr lang="pl-PL" dirty="0" err="1"/>
              <a:t>time_t</a:t>
            </a:r>
            <a:r>
              <a:rPr lang="pl-PL" dirty="0"/>
              <a:t> t) :</a:t>
            </a:r>
          </a:p>
          <a:p>
            <a:r>
              <a:rPr lang="pl-PL" dirty="0"/>
              <a:t>       </a:t>
            </a:r>
            <a:r>
              <a:rPr lang="pl-PL" dirty="0" err="1"/>
              <a:t>stationId</a:t>
            </a:r>
            <a:r>
              <a:rPr lang="pl-PL" dirty="0"/>
              <a:t>{id}, </a:t>
            </a:r>
            <a:r>
              <a:rPr lang="pl-PL" dirty="0" err="1"/>
              <a:t>timeSet</a:t>
            </a:r>
            <a:r>
              <a:rPr lang="pl-PL" dirty="0"/>
              <a:t>{t}, </a:t>
            </a:r>
            <a:r>
              <a:rPr lang="pl-PL" dirty="0" err="1"/>
              <a:t>current</a:t>
            </a:r>
            <a:r>
              <a:rPr lang="pl-PL" dirty="0"/>
              <a:t>{</a:t>
            </a:r>
            <a:r>
              <a:rPr lang="pl-PL" dirty="0" err="1"/>
              <a:t>cur</a:t>
            </a:r>
            <a:r>
              <a:rPr lang="pl-PL" dirty="0"/>
              <a:t>}, </a:t>
            </a:r>
            <a:r>
              <a:rPr lang="pl-PL" dirty="0" err="1"/>
              <a:t>maxTemp</a:t>
            </a:r>
            <a:r>
              <a:rPr lang="pl-PL" dirty="0"/>
              <a:t>{maximum}, </a:t>
            </a:r>
            <a:r>
              <a:rPr lang="pl-PL" dirty="0" err="1"/>
              <a:t>minTemp</a:t>
            </a:r>
            <a:r>
              <a:rPr lang="pl-PL" dirty="0"/>
              <a:t>{minimum} {}</a:t>
            </a:r>
          </a:p>
          <a:p>
            <a:r>
              <a:rPr lang="pl-PL" dirty="0"/>
              <a:t>    </a:t>
            </a:r>
            <a:r>
              <a:rPr lang="pl-PL" dirty="0" err="1"/>
              <a:t>int</a:t>
            </a:r>
            <a:r>
              <a:rPr lang="pl-PL" dirty="0"/>
              <a:t> </a:t>
            </a:r>
            <a:r>
              <a:rPr lang="pl-PL" dirty="0" err="1"/>
              <a:t>stationId</a:t>
            </a:r>
            <a:r>
              <a:rPr lang="pl-PL" dirty="0"/>
              <a:t>;</a:t>
            </a:r>
          </a:p>
          <a:p>
            <a:r>
              <a:rPr lang="pl-PL" dirty="0"/>
              <a:t>    </a:t>
            </a:r>
            <a:r>
              <a:rPr lang="pl-PL" dirty="0" err="1"/>
              <a:t>time_t</a:t>
            </a:r>
            <a:r>
              <a:rPr lang="pl-PL" dirty="0"/>
              <a:t> </a:t>
            </a:r>
            <a:r>
              <a:rPr lang="pl-PL" dirty="0" err="1"/>
              <a:t>timeSet</a:t>
            </a:r>
            <a:r>
              <a:rPr lang="pl-PL" dirty="0"/>
              <a:t>;</a:t>
            </a:r>
          </a:p>
          <a:p>
            <a:r>
              <a:rPr lang="pl-PL" dirty="0"/>
              <a:t>    </a:t>
            </a:r>
            <a:r>
              <a:rPr lang="pl-PL" dirty="0" err="1"/>
              <a:t>double</a:t>
            </a:r>
            <a:r>
              <a:rPr lang="pl-PL" dirty="0"/>
              <a:t> </a:t>
            </a:r>
            <a:r>
              <a:rPr lang="pl-PL" dirty="0" err="1"/>
              <a:t>current</a:t>
            </a:r>
            <a:r>
              <a:rPr lang="pl-PL" dirty="0"/>
              <a:t>;</a:t>
            </a:r>
          </a:p>
          <a:p>
            <a:r>
              <a:rPr lang="pl-PL" dirty="0"/>
              <a:t>    </a:t>
            </a:r>
            <a:r>
              <a:rPr lang="pl-PL" dirty="0" err="1"/>
              <a:t>double</a:t>
            </a:r>
            <a:r>
              <a:rPr lang="pl-PL" dirty="0"/>
              <a:t> </a:t>
            </a:r>
            <a:r>
              <a:rPr lang="pl-PL" dirty="0" err="1"/>
              <a:t>maxTemp</a:t>
            </a:r>
            <a:r>
              <a:rPr lang="pl-PL" dirty="0"/>
              <a:t>;</a:t>
            </a:r>
          </a:p>
          <a:p>
            <a:r>
              <a:rPr lang="pl-PL" dirty="0"/>
              <a:t>    </a:t>
            </a:r>
            <a:r>
              <a:rPr lang="pl-PL" dirty="0" err="1"/>
              <a:t>double</a:t>
            </a:r>
            <a:r>
              <a:rPr lang="pl-PL" dirty="0"/>
              <a:t> </a:t>
            </a:r>
            <a:r>
              <a:rPr lang="pl-PL" dirty="0" err="1"/>
              <a:t>minTemp</a:t>
            </a:r>
            <a:r>
              <a:rPr lang="pl-PL" dirty="0"/>
              <a:t>;</a:t>
            </a:r>
          </a:p>
          <a:p>
            <a:r>
              <a:rPr lang="pl-PL" dirty="0"/>
              <a:t>};</a:t>
            </a:r>
          </a:p>
        </p:txBody>
      </p:sp>
      <p:sp>
        <p:nvSpPr>
          <p:cNvPr id="9" name="pole tekstowe 8">
            <a:extLst>
              <a:ext uri="{FF2B5EF4-FFF2-40B4-BE49-F238E27FC236}">
                <a16:creationId xmlns:a16="http://schemas.microsoft.com/office/drawing/2014/main" id="{6F78C069-010A-4278-A764-DDA301F26235}"/>
              </a:ext>
            </a:extLst>
          </p:cNvPr>
          <p:cNvSpPr txBox="1"/>
          <p:nvPr/>
        </p:nvSpPr>
        <p:spPr>
          <a:xfrm>
            <a:off x="1319169" y="3301661"/>
            <a:ext cx="300955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l-PL" dirty="0" err="1"/>
              <a:t>struct</a:t>
            </a:r>
            <a:r>
              <a:rPr lang="pl-PL" dirty="0"/>
              <a:t> </a:t>
            </a:r>
            <a:r>
              <a:rPr lang="pl-PL" dirty="0" err="1"/>
              <a:t>TempData</a:t>
            </a:r>
            <a:endParaRPr lang="pl-PL" dirty="0"/>
          </a:p>
          <a:p>
            <a:r>
              <a:rPr lang="pl-PL" dirty="0"/>
              <a:t>{</a:t>
            </a:r>
          </a:p>
          <a:p>
            <a:r>
              <a:rPr lang="pl-PL" dirty="0"/>
              <a:t>    </a:t>
            </a:r>
            <a:r>
              <a:rPr lang="pl-PL" dirty="0" err="1"/>
              <a:t>int</a:t>
            </a:r>
            <a:r>
              <a:rPr lang="pl-PL" dirty="0"/>
              <a:t> </a:t>
            </a:r>
            <a:r>
              <a:rPr lang="pl-PL" dirty="0" err="1"/>
              <a:t>StationId</a:t>
            </a:r>
            <a:r>
              <a:rPr lang="pl-PL" dirty="0"/>
              <a:t>;</a:t>
            </a:r>
          </a:p>
          <a:p>
            <a:r>
              <a:rPr lang="pl-PL" dirty="0"/>
              <a:t>    </a:t>
            </a:r>
            <a:r>
              <a:rPr lang="pl-PL" dirty="0" err="1"/>
              <a:t>time_t</a:t>
            </a:r>
            <a:r>
              <a:rPr lang="pl-PL" dirty="0"/>
              <a:t> </a:t>
            </a:r>
            <a:r>
              <a:rPr lang="pl-PL" dirty="0" err="1"/>
              <a:t>timeSet</a:t>
            </a:r>
            <a:r>
              <a:rPr lang="pl-PL" dirty="0"/>
              <a:t>;</a:t>
            </a:r>
          </a:p>
          <a:p>
            <a:r>
              <a:rPr lang="pl-PL" dirty="0"/>
              <a:t>    </a:t>
            </a:r>
            <a:r>
              <a:rPr lang="pl-PL" dirty="0" err="1"/>
              <a:t>double</a:t>
            </a:r>
            <a:r>
              <a:rPr lang="pl-PL" dirty="0"/>
              <a:t> </a:t>
            </a:r>
            <a:r>
              <a:rPr lang="pl-PL" dirty="0" err="1"/>
              <a:t>current</a:t>
            </a:r>
            <a:r>
              <a:rPr lang="pl-PL" dirty="0"/>
              <a:t>;</a:t>
            </a:r>
          </a:p>
          <a:p>
            <a:r>
              <a:rPr lang="pl-PL" dirty="0"/>
              <a:t>    </a:t>
            </a:r>
            <a:r>
              <a:rPr lang="pl-PL" dirty="0" err="1"/>
              <a:t>double</a:t>
            </a:r>
            <a:r>
              <a:rPr lang="pl-PL" dirty="0"/>
              <a:t> </a:t>
            </a:r>
            <a:r>
              <a:rPr lang="pl-PL" dirty="0" err="1"/>
              <a:t>maxTemp</a:t>
            </a:r>
            <a:r>
              <a:rPr lang="pl-PL" dirty="0"/>
              <a:t>;</a:t>
            </a:r>
          </a:p>
          <a:p>
            <a:r>
              <a:rPr lang="pl-PL" dirty="0"/>
              <a:t>    </a:t>
            </a:r>
            <a:r>
              <a:rPr lang="pl-PL" dirty="0" err="1"/>
              <a:t>double</a:t>
            </a:r>
            <a:r>
              <a:rPr lang="pl-PL" dirty="0"/>
              <a:t> </a:t>
            </a:r>
            <a:r>
              <a:rPr lang="pl-PL" dirty="0" err="1"/>
              <a:t>minTemp</a:t>
            </a:r>
            <a:r>
              <a:rPr lang="pl-PL" dirty="0"/>
              <a:t>;</a:t>
            </a:r>
          </a:p>
          <a:p>
            <a:r>
              <a:rPr lang="pl-PL" dirty="0"/>
              <a:t>};</a:t>
            </a:r>
          </a:p>
        </p:txBody>
      </p:sp>
    </p:spTree>
    <p:extLst>
      <p:ext uri="{BB962C8B-B14F-4D97-AF65-F5344CB8AC3E}">
        <p14:creationId xmlns:p14="http://schemas.microsoft.com/office/powerpoint/2010/main" val="3177633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E1F8F9-95A8-4CA0-A83E-9D6F8B8D6E4D}"/>
              </a:ext>
            </a:extLst>
          </p:cNvPr>
          <p:cNvSpPr>
            <a:spLocks noGrp="1"/>
          </p:cNvSpPr>
          <p:nvPr>
            <p:ph type="title"/>
          </p:nvPr>
        </p:nvSpPr>
        <p:spPr/>
        <p:txBody>
          <a:bodyPr/>
          <a:lstStyle/>
          <a:p>
            <a:r>
              <a:rPr lang="pl-PL" dirty="0"/>
              <a:t>Silne typy wyliczeniowe (stypizowane)</a:t>
            </a:r>
          </a:p>
        </p:txBody>
      </p:sp>
      <p:sp>
        <p:nvSpPr>
          <p:cNvPr id="3" name="Symbol zastępczy daty 2">
            <a:extLst>
              <a:ext uri="{FF2B5EF4-FFF2-40B4-BE49-F238E27FC236}">
                <a16:creationId xmlns:a16="http://schemas.microsoft.com/office/drawing/2014/main" id="{E4F06450-2E14-4E0A-A18A-0229EC33B843}"/>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12A29F59-B247-4C2B-868E-CB493B861FB9}"/>
              </a:ext>
            </a:extLst>
          </p:cNvPr>
          <p:cNvSpPr txBox="1"/>
          <p:nvPr/>
        </p:nvSpPr>
        <p:spPr>
          <a:xfrm>
            <a:off x="1066800" y="2014194"/>
            <a:ext cx="5459835" cy="3416320"/>
          </a:xfrm>
          <a:prstGeom prst="rect">
            <a:avLst/>
          </a:prstGeom>
          <a:noFill/>
        </p:spPr>
        <p:txBody>
          <a:bodyPr wrap="square">
            <a:spAutoFit/>
          </a:bodyPr>
          <a:lstStyle/>
          <a:p>
            <a:r>
              <a:rPr lang="pl-PL" dirty="0"/>
              <a:t>Kluczowe są 3 różnice pomiędzy silnym typem wyliczeniowym, a jego poprzednikiem:</a:t>
            </a:r>
          </a:p>
          <a:p>
            <a:endParaRPr lang="pl-PL" dirty="0"/>
          </a:p>
          <a:p>
            <a:pPr marL="285750" indent="-285750">
              <a:buFont typeface="Arial" panose="020B0604020202020204" pitchFamily="34" charset="0"/>
              <a:buChar char="•"/>
            </a:pPr>
            <a:r>
              <a:rPr lang="pl-PL" dirty="0"/>
              <a:t>nie wystąpi niejawna konwersja wartości do typu całkowitego (i dalej, np. do typu zmiennoprzecinkowego)</a:t>
            </a:r>
          </a:p>
          <a:p>
            <a:pPr marL="285750" indent="-285750">
              <a:buFont typeface="Arial" panose="020B0604020202020204" pitchFamily="34" charset="0"/>
              <a:buChar char="•"/>
            </a:pPr>
            <a:r>
              <a:rPr lang="pl-PL" dirty="0"/>
              <a:t>wartości nie zostaną wyeksportowane do zawierającego typ wyliczeniowy zakresu</a:t>
            </a:r>
          </a:p>
          <a:p>
            <a:pPr marL="285750" indent="-285750">
              <a:buFont typeface="Arial" panose="020B0604020202020204" pitchFamily="34" charset="0"/>
              <a:buChar char="•"/>
            </a:pPr>
            <a:r>
              <a:rPr lang="pl-PL" dirty="0"/>
              <a:t>bazowy typ wartości może być jawnie zdefiniowany, ale musi to być jeden z typów całkowitych, ze znakiem lub bez (domyślnie jest to </a:t>
            </a:r>
            <a:r>
              <a:rPr lang="pl-PL" dirty="0" err="1"/>
              <a:t>int</a:t>
            </a:r>
            <a:r>
              <a:rPr lang="pl-PL" dirty="0"/>
              <a:t>)</a:t>
            </a:r>
          </a:p>
        </p:txBody>
      </p:sp>
      <p:sp>
        <p:nvSpPr>
          <p:cNvPr id="7" name="pole tekstowe 6">
            <a:extLst>
              <a:ext uri="{FF2B5EF4-FFF2-40B4-BE49-F238E27FC236}">
                <a16:creationId xmlns:a16="http://schemas.microsoft.com/office/drawing/2014/main" id="{221B3DA2-112D-4AF7-B059-BAFB153E5083}"/>
              </a:ext>
            </a:extLst>
          </p:cNvPr>
          <p:cNvSpPr txBox="1"/>
          <p:nvPr/>
        </p:nvSpPr>
        <p:spPr>
          <a:xfrm>
            <a:off x="7350852" y="2358823"/>
            <a:ext cx="3126157"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t>enum</a:t>
            </a:r>
            <a:r>
              <a:rPr lang="en-US" dirty="0"/>
              <a:t> class Value : long </a:t>
            </a:r>
          </a:p>
          <a:p>
            <a:endParaRPr lang="en-US" dirty="0"/>
          </a:p>
          <a:p>
            <a:r>
              <a:rPr lang="en-US" dirty="0"/>
              <a:t>{     </a:t>
            </a:r>
          </a:p>
          <a:p>
            <a:endParaRPr lang="en-US" dirty="0"/>
          </a:p>
          <a:p>
            <a:r>
              <a:rPr lang="en-US" dirty="0"/>
              <a:t>    Value1 = 4,     </a:t>
            </a:r>
          </a:p>
          <a:p>
            <a:endParaRPr lang="en-US" dirty="0"/>
          </a:p>
          <a:p>
            <a:r>
              <a:rPr lang="en-US" dirty="0"/>
              <a:t>    Value2 = 7,     </a:t>
            </a:r>
          </a:p>
          <a:p>
            <a:endParaRPr lang="en-US" dirty="0"/>
          </a:p>
          <a:p>
            <a:r>
              <a:rPr lang="en-US" dirty="0"/>
              <a:t>    Value3 = 9999999999 </a:t>
            </a:r>
          </a:p>
          <a:p>
            <a:endParaRPr lang="en-US" dirty="0"/>
          </a:p>
          <a:p>
            <a:r>
              <a:rPr lang="en-US" dirty="0"/>
              <a:t>};</a:t>
            </a:r>
            <a:endParaRPr lang="pl-PL" dirty="0"/>
          </a:p>
        </p:txBody>
      </p:sp>
    </p:spTree>
    <p:extLst>
      <p:ext uri="{BB962C8B-B14F-4D97-AF65-F5344CB8AC3E}">
        <p14:creationId xmlns:p14="http://schemas.microsoft.com/office/powerpoint/2010/main" val="275425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2B856E-2A13-4ECB-A08A-CC4E13809D43}"/>
              </a:ext>
            </a:extLst>
          </p:cNvPr>
          <p:cNvSpPr>
            <a:spLocks noGrp="1"/>
          </p:cNvSpPr>
          <p:nvPr>
            <p:ph type="title"/>
          </p:nvPr>
        </p:nvSpPr>
        <p:spPr/>
        <p:txBody>
          <a:bodyPr/>
          <a:lstStyle/>
          <a:p>
            <a:r>
              <a:rPr lang="pl-PL" dirty="0"/>
              <a:t>Dedukcja argumentów</a:t>
            </a:r>
          </a:p>
        </p:txBody>
      </p:sp>
      <p:sp>
        <p:nvSpPr>
          <p:cNvPr id="3" name="Symbol zastępczy daty 2">
            <a:extLst>
              <a:ext uri="{FF2B5EF4-FFF2-40B4-BE49-F238E27FC236}">
                <a16:creationId xmlns:a16="http://schemas.microsoft.com/office/drawing/2014/main" id="{F1ABAD8F-1C7F-496C-B624-668B55E66E7E}"/>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DE0A4E29-43E5-448A-8DB5-AAA9FB9EA958}"/>
              </a:ext>
            </a:extLst>
          </p:cNvPr>
          <p:cNvSpPr txBox="1"/>
          <p:nvPr/>
        </p:nvSpPr>
        <p:spPr>
          <a:xfrm>
            <a:off x="966132" y="2014194"/>
            <a:ext cx="10058400" cy="1200329"/>
          </a:xfrm>
          <a:prstGeom prst="rect">
            <a:avLst/>
          </a:prstGeom>
          <a:noFill/>
        </p:spPr>
        <p:txBody>
          <a:bodyPr wrap="square">
            <a:spAutoFit/>
          </a:bodyPr>
          <a:lstStyle/>
          <a:p>
            <a:r>
              <a:rPr lang="pl-PL" dirty="0"/>
              <a:t>C++17 wprowadza mechanizm dedukcji argumentów szablonu klasy (Class </a:t>
            </a:r>
            <a:r>
              <a:rPr lang="pl-PL" dirty="0" err="1"/>
              <a:t>Template</a:t>
            </a:r>
            <a:r>
              <a:rPr lang="pl-PL" dirty="0"/>
              <a:t> Argument </a:t>
            </a:r>
            <a:r>
              <a:rPr lang="pl-PL" dirty="0" err="1"/>
              <a:t>Deduction</a:t>
            </a:r>
            <a:r>
              <a:rPr lang="pl-PL" dirty="0"/>
              <a:t>). Typy parametrów szablonu klasy mogą być dedukowane na podstawie argumentów przekazanych do konstruktora tworzonego obiektu. Wcześniej mechanizm dedukcji typu był dostępny tylko dla szablonów funkcji i deklaracji auto.</a:t>
            </a:r>
          </a:p>
        </p:txBody>
      </p:sp>
      <p:sp>
        <p:nvSpPr>
          <p:cNvPr id="7" name="pole tekstowe 6">
            <a:extLst>
              <a:ext uri="{FF2B5EF4-FFF2-40B4-BE49-F238E27FC236}">
                <a16:creationId xmlns:a16="http://schemas.microsoft.com/office/drawing/2014/main" id="{9EE44A87-C070-4B16-9A97-D49E0A017AA1}"/>
              </a:ext>
            </a:extLst>
          </p:cNvPr>
          <p:cNvSpPr txBox="1"/>
          <p:nvPr/>
        </p:nvSpPr>
        <p:spPr>
          <a:xfrm>
            <a:off x="3517084" y="3489012"/>
            <a:ext cx="6094602"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l-PL" dirty="0" err="1"/>
              <a:t>template</a:t>
            </a:r>
            <a:r>
              <a:rPr lang="pl-PL" dirty="0"/>
              <a:t> &lt;</a:t>
            </a:r>
            <a:r>
              <a:rPr lang="pl-PL" dirty="0" err="1"/>
              <a:t>typename</a:t>
            </a:r>
            <a:r>
              <a:rPr lang="pl-PL" dirty="0"/>
              <a:t> T1, </a:t>
            </a:r>
            <a:r>
              <a:rPr lang="pl-PL" dirty="0" err="1"/>
              <a:t>typename</a:t>
            </a:r>
            <a:r>
              <a:rPr lang="pl-PL" dirty="0"/>
              <a:t> T2&gt;</a:t>
            </a:r>
          </a:p>
          <a:p>
            <a:r>
              <a:rPr lang="pl-PL" dirty="0" err="1"/>
              <a:t>struct</a:t>
            </a:r>
            <a:r>
              <a:rPr lang="pl-PL" dirty="0"/>
              <a:t> </a:t>
            </a:r>
            <a:r>
              <a:rPr lang="pl-PL" dirty="0" err="1"/>
              <a:t>ValuePair</a:t>
            </a:r>
            <a:endParaRPr lang="pl-PL" dirty="0"/>
          </a:p>
          <a:p>
            <a:r>
              <a:rPr lang="pl-PL" dirty="0"/>
              <a:t>{</a:t>
            </a:r>
          </a:p>
          <a:p>
            <a:r>
              <a:rPr lang="pl-PL" dirty="0"/>
              <a:t>    T1 </a:t>
            </a:r>
            <a:r>
              <a:rPr lang="pl-PL" dirty="0" err="1"/>
              <a:t>fst</a:t>
            </a:r>
            <a:r>
              <a:rPr lang="pl-PL" dirty="0"/>
              <a:t>;</a:t>
            </a:r>
          </a:p>
          <a:p>
            <a:r>
              <a:rPr lang="pl-PL" dirty="0"/>
              <a:t>    T2 </a:t>
            </a:r>
            <a:r>
              <a:rPr lang="pl-PL" dirty="0" err="1"/>
              <a:t>snd</a:t>
            </a:r>
            <a:r>
              <a:rPr lang="pl-PL" dirty="0"/>
              <a:t>;</a:t>
            </a:r>
          </a:p>
          <a:p>
            <a:endParaRPr lang="pl-PL" dirty="0"/>
          </a:p>
          <a:p>
            <a:r>
              <a:rPr lang="pl-PL" dirty="0"/>
              <a:t>    </a:t>
            </a:r>
            <a:r>
              <a:rPr lang="pl-PL" dirty="0" err="1"/>
              <a:t>ValuePair</a:t>
            </a:r>
            <a:r>
              <a:rPr lang="pl-PL" dirty="0"/>
              <a:t>(T1 f, T2 s) : </a:t>
            </a:r>
            <a:r>
              <a:rPr lang="pl-PL" dirty="0" err="1"/>
              <a:t>fst</a:t>
            </a:r>
            <a:r>
              <a:rPr lang="pl-PL" dirty="0"/>
              <a:t>{f}, </a:t>
            </a:r>
            <a:r>
              <a:rPr lang="pl-PL" dirty="0" err="1"/>
              <a:t>snd</a:t>
            </a:r>
            <a:r>
              <a:rPr lang="pl-PL" dirty="0"/>
              <a:t>{s}</a:t>
            </a:r>
          </a:p>
          <a:p>
            <a:r>
              <a:rPr lang="pl-PL" dirty="0"/>
              <a:t>    {</a:t>
            </a:r>
          </a:p>
          <a:p>
            <a:r>
              <a:rPr lang="pl-PL" dirty="0"/>
              <a:t>    }</a:t>
            </a:r>
          </a:p>
          <a:p>
            <a:r>
              <a:rPr lang="pl-PL" dirty="0"/>
              <a:t>};</a:t>
            </a:r>
          </a:p>
        </p:txBody>
      </p:sp>
    </p:spTree>
    <p:extLst>
      <p:ext uri="{BB962C8B-B14F-4D97-AF65-F5344CB8AC3E}">
        <p14:creationId xmlns:p14="http://schemas.microsoft.com/office/powerpoint/2010/main" val="1404855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1D2CD38-AAEF-414F-816F-226B93FDD891}"/>
              </a:ext>
            </a:extLst>
          </p:cNvPr>
          <p:cNvSpPr>
            <a:spLocks noGrp="1"/>
          </p:cNvSpPr>
          <p:nvPr>
            <p:ph type="title"/>
          </p:nvPr>
        </p:nvSpPr>
        <p:spPr/>
        <p:txBody>
          <a:bodyPr/>
          <a:lstStyle/>
          <a:p>
            <a:r>
              <a:rPr lang="pl-PL" dirty="0"/>
              <a:t>Dedukcja argumentów</a:t>
            </a:r>
          </a:p>
        </p:txBody>
      </p:sp>
      <p:sp>
        <p:nvSpPr>
          <p:cNvPr id="3" name="Symbol zastępczy daty 2">
            <a:extLst>
              <a:ext uri="{FF2B5EF4-FFF2-40B4-BE49-F238E27FC236}">
                <a16:creationId xmlns:a16="http://schemas.microsoft.com/office/drawing/2014/main" id="{F96B2094-6D69-4D5D-BDD4-F0F88C4B00F0}"/>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462D89F9-9C5E-4D35-B8A3-5822AF081619}"/>
              </a:ext>
            </a:extLst>
          </p:cNvPr>
          <p:cNvSpPr txBox="1"/>
          <p:nvPr/>
        </p:nvSpPr>
        <p:spPr>
          <a:xfrm>
            <a:off x="1066800" y="1895479"/>
            <a:ext cx="10409339" cy="923330"/>
          </a:xfrm>
          <a:prstGeom prst="rect">
            <a:avLst/>
          </a:prstGeom>
          <a:noFill/>
        </p:spPr>
        <p:txBody>
          <a:bodyPr wrap="square">
            <a:spAutoFit/>
          </a:bodyPr>
          <a:lstStyle/>
          <a:p>
            <a:r>
              <a:rPr lang="pl-PL" dirty="0"/>
              <a:t>Mechanizm dedukcji typów argumentów klasy szablonowej umożliwia prostsze tworzenie instancji. Zamiast jawnie specyfikować argumenty szablonu, możemy kompilatorowi zlecić dedukcję na podstawie wywołania konstruktora klasy:</a:t>
            </a:r>
          </a:p>
        </p:txBody>
      </p:sp>
      <p:sp>
        <p:nvSpPr>
          <p:cNvPr id="7" name="pole tekstowe 6">
            <a:extLst>
              <a:ext uri="{FF2B5EF4-FFF2-40B4-BE49-F238E27FC236}">
                <a16:creationId xmlns:a16="http://schemas.microsoft.com/office/drawing/2014/main" id="{48887EC5-5DDE-4F4C-B813-0E7C1EFBC062}"/>
              </a:ext>
            </a:extLst>
          </p:cNvPr>
          <p:cNvSpPr txBox="1"/>
          <p:nvPr/>
        </p:nvSpPr>
        <p:spPr>
          <a:xfrm>
            <a:off x="1066800" y="3140485"/>
            <a:ext cx="9897611"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l-PL" dirty="0" err="1"/>
              <a:t>ValuePair</a:t>
            </a:r>
            <a:r>
              <a:rPr lang="pl-PL" dirty="0"/>
              <a:t>&lt;</a:t>
            </a:r>
            <a:r>
              <a:rPr lang="pl-PL" dirty="0" err="1"/>
              <a:t>int</a:t>
            </a:r>
            <a:r>
              <a:rPr lang="pl-PL" dirty="0"/>
              <a:t>, </a:t>
            </a:r>
            <a:r>
              <a:rPr lang="pl-PL" dirty="0" err="1"/>
              <a:t>double</a:t>
            </a:r>
            <a:r>
              <a:rPr lang="pl-PL" dirty="0"/>
              <a:t>&gt; vp1(1, 3.14); // OK - </a:t>
            </a:r>
            <a:r>
              <a:rPr lang="pl-PL" dirty="0" err="1"/>
              <a:t>all</a:t>
            </a:r>
            <a:r>
              <a:rPr lang="pl-PL" dirty="0"/>
              <a:t> </a:t>
            </a:r>
            <a:r>
              <a:rPr lang="pl-PL" dirty="0" err="1"/>
              <a:t>versions</a:t>
            </a:r>
            <a:r>
              <a:rPr lang="pl-PL" dirty="0"/>
              <a:t> of standard</a:t>
            </a:r>
          </a:p>
          <a:p>
            <a:endParaRPr lang="pl-PL" dirty="0"/>
          </a:p>
          <a:p>
            <a:r>
              <a:rPr lang="pl-PL" dirty="0" err="1"/>
              <a:t>ValuePair</a:t>
            </a:r>
            <a:r>
              <a:rPr lang="pl-PL" dirty="0"/>
              <a:t> vp2(1, 3.14); // OK in C++17 - </a:t>
            </a:r>
            <a:r>
              <a:rPr lang="pl-PL" dirty="0" err="1"/>
              <a:t>deduces</a:t>
            </a:r>
            <a:r>
              <a:rPr lang="pl-PL" dirty="0"/>
              <a:t> </a:t>
            </a:r>
            <a:r>
              <a:rPr lang="pl-PL" dirty="0" err="1"/>
              <a:t>ValuePair</a:t>
            </a:r>
            <a:r>
              <a:rPr lang="pl-PL" dirty="0"/>
              <a:t>&lt;</a:t>
            </a:r>
            <a:r>
              <a:rPr lang="pl-PL" dirty="0" err="1"/>
              <a:t>int</a:t>
            </a:r>
            <a:r>
              <a:rPr lang="pl-PL" dirty="0"/>
              <a:t>, </a:t>
            </a:r>
            <a:r>
              <a:rPr lang="pl-PL" dirty="0" err="1"/>
              <a:t>double</a:t>
            </a:r>
            <a:r>
              <a:rPr lang="pl-PL" dirty="0"/>
              <a:t>&gt;</a:t>
            </a:r>
          </a:p>
          <a:p>
            <a:r>
              <a:rPr lang="pl-PL" dirty="0" err="1"/>
              <a:t>ValuePair</a:t>
            </a:r>
            <a:r>
              <a:rPr lang="pl-PL" dirty="0"/>
              <a:t> vp3{1, 3.14); // OK in C++17 - </a:t>
            </a:r>
            <a:r>
              <a:rPr lang="pl-PL" dirty="0" err="1"/>
              <a:t>deduced</a:t>
            </a:r>
            <a:r>
              <a:rPr lang="pl-PL" dirty="0"/>
              <a:t> </a:t>
            </a:r>
            <a:r>
              <a:rPr lang="pl-PL" dirty="0" err="1"/>
              <a:t>ValuePair</a:t>
            </a:r>
            <a:r>
              <a:rPr lang="pl-PL" dirty="0"/>
              <a:t>&lt;</a:t>
            </a:r>
            <a:r>
              <a:rPr lang="pl-PL" dirty="0" err="1"/>
              <a:t>int</a:t>
            </a:r>
            <a:r>
              <a:rPr lang="pl-PL" dirty="0"/>
              <a:t>, </a:t>
            </a:r>
            <a:r>
              <a:rPr lang="pl-PL" dirty="0" err="1"/>
              <a:t>double</a:t>
            </a:r>
            <a:r>
              <a:rPr lang="pl-PL" dirty="0"/>
              <a:t>&gt;</a:t>
            </a:r>
          </a:p>
          <a:p>
            <a:endParaRPr lang="pl-PL" dirty="0"/>
          </a:p>
          <a:p>
            <a:r>
              <a:rPr lang="pl-PL" dirty="0"/>
              <a:t>auto vp4 = </a:t>
            </a:r>
            <a:r>
              <a:rPr lang="pl-PL" dirty="0" err="1"/>
              <a:t>ValuePair</a:t>
            </a:r>
            <a:r>
              <a:rPr lang="pl-PL" dirty="0"/>
              <a:t>(1, "</a:t>
            </a:r>
            <a:r>
              <a:rPr lang="pl-PL" dirty="0" err="1"/>
              <a:t>text</a:t>
            </a:r>
            <a:r>
              <a:rPr lang="pl-PL" dirty="0"/>
              <a:t>"); // OK in C++17 - </a:t>
            </a:r>
            <a:r>
              <a:rPr lang="pl-PL" dirty="0" err="1"/>
              <a:t>deduces</a:t>
            </a:r>
            <a:r>
              <a:rPr lang="pl-PL" dirty="0"/>
              <a:t> </a:t>
            </a:r>
            <a:r>
              <a:rPr lang="pl-PL" dirty="0" err="1"/>
              <a:t>ValuePair</a:t>
            </a:r>
            <a:r>
              <a:rPr lang="pl-PL" dirty="0"/>
              <a:t>&lt;</a:t>
            </a:r>
            <a:r>
              <a:rPr lang="pl-PL" dirty="0" err="1"/>
              <a:t>int</a:t>
            </a:r>
            <a:r>
              <a:rPr lang="pl-PL" dirty="0"/>
              <a:t>, </a:t>
            </a:r>
            <a:r>
              <a:rPr lang="pl-PL" dirty="0" err="1"/>
              <a:t>const</a:t>
            </a:r>
            <a:r>
              <a:rPr lang="pl-PL" dirty="0"/>
              <a:t> char*&gt;</a:t>
            </a:r>
          </a:p>
          <a:p>
            <a:r>
              <a:rPr lang="pl-PL" dirty="0"/>
              <a:t>auto vp5 = </a:t>
            </a:r>
            <a:r>
              <a:rPr lang="pl-PL" dirty="0" err="1"/>
              <a:t>ValuePair</a:t>
            </a:r>
            <a:r>
              <a:rPr lang="pl-PL" dirty="0"/>
              <a:t>{3.14, "</a:t>
            </a:r>
            <a:r>
              <a:rPr lang="pl-PL" dirty="0" err="1"/>
              <a:t>pi"s</a:t>
            </a:r>
            <a:r>
              <a:rPr lang="pl-PL" dirty="0"/>
              <a:t>); // OK in C++17 - </a:t>
            </a:r>
            <a:r>
              <a:rPr lang="pl-PL" dirty="0" err="1"/>
              <a:t>deduces</a:t>
            </a:r>
            <a:r>
              <a:rPr lang="pl-PL" dirty="0"/>
              <a:t> </a:t>
            </a:r>
            <a:r>
              <a:rPr lang="pl-PL" dirty="0" err="1"/>
              <a:t>ValuePair</a:t>
            </a:r>
            <a:r>
              <a:rPr lang="pl-PL" dirty="0"/>
              <a:t>&lt;</a:t>
            </a:r>
            <a:r>
              <a:rPr lang="pl-PL" dirty="0" err="1"/>
              <a:t>int</a:t>
            </a:r>
            <a:r>
              <a:rPr lang="pl-PL" dirty="0"/>
              <a:t>, </a:t>
            </a:r>
            <a:r>
              <a:rPr lang="pl-PL" dirty="0" err="1"/>
              <a:t>std</a:t>
            </a:r>
            <a:r>
              <a:rPr lang="pl-PL" dirty="0"/>
              <a:t>::string&gt;</a:t>
            </a:r>
          </a:p>
        </p:txBody>
      </p:sp>
    </p:spTree>
    <p:extLst>
      <p:ext uri="{BB962C8B-B14F-4D97-AF65-F5344CB8AC3E}">
        <p14:creationId xmlns:p14="http://schemas.microsoft.com/office/powerpoint/2010/main" val="2750669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5E22FBD-5593-4202-A3B8-E6E019FA441B}"/>
              </a:ext>
            </a:extLst>
          </p:cNvPr>
          <p:cNvSpPr>
            <a:spLocks noGrp="1"/>
          </p:cNvSpPr>
          <p:nvPr>
            <p:ph type="title"/>
          </p:nvPr>
        </p:nvSpPr>
        <p:spPr/>
        <p:txBody>
          <a:bodyPr/>
          <a:lstStyle/>
          <a:p>
            <a:r>
              <a:rPr lang="pl-PL" dirty="0" err="1"/>
              <a:t>constexpr</a:t>
            </a:r>
            <a:endParaRPr lang="pl-PL" dirty="0"/>
          </a:p>
        </p:txBody>
      </p:sp>
      <p:sp>
        <p:nvSpPr>
          <p:cNvPr id="3" name="Symbol zastępczy daty 2">
            <a:extLst>
              <a:ext uri="{FF2B5EF4-FFF2-40B4-BE49-F238E27FC236}">
                <a16:creationId xmlns:a16="http://schemas.microsoft.com/office/drawing/2014/main" id="{88D6782B-B0F5-4CE7-8C96-14A8F78E001F}"/>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21530DCE-C639-462B-85AA-CD2AB5DD331A}"/>
              </a:ext>
            </a:extLst>
          </p:cNvPr>
          <p:cNvSpPr txBox="1"/>
          <p:nvPr/>
        </p:nvSpPr>
        <p:spPr>
          <a:xfrm>
            <a:off x="1066800" y="1704486"/>
            <a:ext cx="10318459" cy="3139321"/>
          </a:xfrm>
          <a:prstGeom prst="rect">
            <a:avLst/>
          </a:prstGeom>
          <a:noFill/>
        </p:spPr>
        <p:txBody>
          <a:bodyPr wrap="square">
            <a:spAutoFit/>
          </a:bodyPr>
          <a:lstStyle/>
          <a:p>
            <a:r>
              <a:rPr lang="pl-PL" dirty="0"/>
              <a:t>C++17 wprowadza dwa znaczenia dla „stałej”:</a:t>
            </a:r>
          </a:p>
          <a:p>
            <a:endParaRPr lang="pl-PL" dirty="0"/>
          </a:p>
          <a:p>
            <a:r>
              <a:rPr lang="pl-PL" dirty="0"/>
              <a:t>    </a:t>
            </a:r>
            <a:r>
              <a:rPr lang="pl-PL" dirty="0" err="1"/>
              <a:t>constexpr</a:t>
            </a:r>
            <a:r>
              <a:rPr lang="pl-PL" dirty="0"/>
              <a:t> - stała ewaluowana na etapie kompilacji</a:t>
            </a:r>
          </a:p>
          <a:p>
            <a:r>
              <a:rPr lang="pl-PL" dirty="0"/>
              <a:t>    </a:t>
            </a:r>
            <a:r>
              <a:rPr lang="pl-PL" dirty="0" err="1"/>
              <a:t>const</a:t>
            </a:r>
            <a:r>
              <a:rPr lang="pl-PL" dirty="0"/>
              <a:t> - stała, której wartość nie może ulec zmianie</a:t>
            </a:r>
          </a:p>
          <a:p>
            <a:endParaRPr lang="pl-PL" dirty="0"/>
          </a:p>
          <a:p>
            <a:r>
              <a:rPr lang="pl-PL" dirty="0"/>
              <a:t>Stałe wyrażenie (</a:t>
            </a:r>
            <a:r>
              <a:rPr lang="pl-PL" dirty="0" err="1"/>
              <a:t>constant</a:t>
            </a:r>
            <a:r>
              <a:rPr lang="pl-PL" dirty="0"/>
              <a:t> </a:t>
            </a:r>
            <a:r>
              <a:rPr lang="pl-PL" dirty="0" err="1"/>
              <a:t>expression</a:t>
            </a:r>
            <a:r>
              <a:rPr lang="pl-PL" dirty="0"/>
              <a:t>) jest wyrażeniem ewaluowanym przez kompilator na etapie kompilacji. Nie może zawierać wartości, które nie są znane na etapie kompilacji i nie może mieć efektów ubocznych.</a:t>
            </a:r>
          </a:p>
          <a:p>
            <a:endParaRPr lang="pl-PL" dirty="0"/>
          </a:p>
          <a:p>
            <a:r>
              <a:rPr lang="pl-PL" dirty="0"/>
              <a:t>Jeśli wyrażenie inicjalizujące dla </a:t>
            </a:r>
            <a:r>
              <a:rPr lang="pl-PL" dirty="0" err="1"/>
              <a:t>constexpr</a:t>
            </a:r>
            <a:r>
              <a:rPr lang="pl-PL" dirty="0"/>
              <a:t> nie będzie mogło być wyliczone na etapie kompilacji kompilator zgłosi błąd</a:t>
            </a:r>
          </a:p>
        </p:txBody>
      </p:sp>
      <p:sp>
        <p:nvSpPr>
          <p:cNvPr id="7" name="pole tekstowe 6">
            <a:extLst>
              <a:ext uri="{FF2B5EF4-FFF2-40B4-BE49-F238E27FC236}">
                <a16:creationId xmlns:a16="http://schemas.microsoft.com/office/drawing/2014/main" id="{C2F10D28-2621-4AC7-BD72-4CA34D2FAE61}"/>
              </a:ext>
            </a:extLst>
          </p:cNvPr>
          <p:cNvSpPr txBox="1"/>
          <p:nvPr/>
        </p:nvSpPr>
        <p:spPr>
          <a:xfrm>
            <a:off x="1268835" y="4642630"/>
            <a:ext cx="9997580" cy="1477328"/>
          </a:xfrm>
          <a:prstGeom prst="rect">
            <a:avLst/>
          </a:prstGeom>
          <a:noFill/>
        </p:spPr>
        <p:txBody>
          <a:bodyPr wrap="square">
            <a:spAutoFit/>
          </a:bodyPr>
          <a:lstStyle/>
          <a:p>
            <a:r>
              <a:rPr lang="pl-PL" dirty="0"/>
              <a:t>Nowa </a:t>
            </a:r>
            <a:r>
              <a:rPr lang="pl-PL" dirty="0" err="1"/>
              <a:t>constexpr-if</a:t>
            </a:r>
            <a:r>
              <a:rPr lang="pl-PL" dirty="0"/>
              <a:t> działa dokładnie tak samo, jak zwykłe konstrukcje </a:t>
            </a:r>
            <a:r>
              <a:rPr lang="pl-PL" dirty="0" err="1"/>
              <a:t>if-else</a:t>
            </a:r>
            <a:r>
              <a:rPr lang="pl-PL" dirty="0"/>
              <a:t>. Różnica polega na tym, że warunek, który testuje, musi zostać oceniony w czasie kompilacji. Cały kod środowiska uruchomieniowego, który kompilator tworzy z naszego programu, nie będzie zawierał żadnych instrukcji rozgałęzienia z instrukcji warunkowych </a:t>
            </a:r>
            <a:r>
              <a:rPr lang="pl-PL" dirty="0" err="1"/>
              <a:t>constexpr-if</a:t>
            </a:r>
            <a:r>
              <a:rPr lang="pl-PL" dirty="0"/>
              <a:t>. </a:t>
            </a:r>
          </a:p>
        </p:txBody>
      </p:sp>
    </p:spTree>
    <p:extLst>
      <p:ext uri="{BB962C8B-B14F-4D97-AF65-F5344CB8AC3E}">
        <p14:creationId xmlns:p14="http://schemas.microsoft.com/office/powerpoint/2010/main" val="148322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61BD336-D264-4D30-BB9A-CE78666A0912}"/>
              </a:ext>
            </a:extLst>
          </p:cNvPr>
          <p:cNvSpPr>
            <a:spLocks noGrp="1"/>
          </p:cNvSpPr>
          <p:nvPr>
            <p:ph type="title"/>
          </p:nvPr>
        </p:nvSpPr>
        <p:spPr/>
        <p:txBody>
          <a:bodyPr/>
          <a:lstStyle/>
          <a:p>
            <a:r>
              <a:rPr lang="pl-PL" dirty="0" err="1"/>
              <a:t>constexpr-if</a:t>
            </a:r>
            <a:endParaRPr lang="pl-PL" dirty="0"/>
          </a:p>
        </p:txBody>
      </p:sp>
      <p:sp>
        <p:nvSpPr>
          <p:cNvPr id="3" name="Symbol zastępczy daty 2">
            <a:extLst>
              <a:ext uri="{FF2B5EF4-FFF2-40B4-BE49-F238E27FC236}">
                <a16:creationId xmlns:a16="http://schemas.microsoft.com/office/drawing/2014/main" id="{CFDBBC61-C04C-44BF-B4F1-AAE7120143B2}"/>
              </a:ext>
            </a:extLst>
          </p:cNvPr>
          <p:cNvSpPr>
            <a:spLocks noGrp="1"/>
          </p:cNvSpPr>
          <p:nvPr>
            <p:ph type="dt" sz="half" idx="10"/>
          </p:nvPr>
        </p:nvSpPr>
        <p:spPr/>
        <p:txBody>
          <a:bodyPr/>
          <a:lstStyle/>
          <a:p>
            <a:pPr rtl="0"/>
            <a:fld id="{1050CA8E-29E9-4255-834A-5506FCFC9DB9}" type="datetime1">
              <a:rPr lang="pl-PL" smtClean="0"/>
              <a:t>23.04.2021</a:t>
            </a:fld>
            <a:endParaRPr lang="en-US" dirty="0"/>
          </a:p>
        </p:txBody>
      </p:sp>
      <p:sp>
        <p:nvSpPr>
          <p:cNvPr id="5" name="pole tekstowe 4">
            <a:extLst>
              <a:ext uri="{FF2B5EF4-FFF2-40B4-BE49-F238E27FC236}">
                <a16:creationId xmlns:a16="http://schemas.microsoft.com/office/drawing/2014/main" id="{649AF8F7-52D6-42CC-A6FE-A35E05C349AB}"/>
              </a:ext>
            </a:extLst>
          </p:cNvPr>
          <p:cNvSpPr txBox="1"/>
          <p:nvPr/>
        </p:nvSpPr>
        <p:spPr>
          <a:xfrm>
            <a:off x="1006678" y="2377603"/>
            <a:ext cx="10058399" cy="1754326"/>
          </a:xfrm>
          <a:prstGeom prst="rect">
            <a:avLst/>
          </a:prstGeom>
          <a:noFill/>
        </p:spPr>
        <p:txBody>
          <a:bodyPr wrap="square">
            <a:spAutoFit/>
          </a:bodyPr>
          <a:lstStyle/>
          <a:p>
            <a:r>
              <a:rPr lang="pl-PL" dirty="0"/>
              <a:t>Nowa </a:t>
            </a:r>
            <a:r>
              <a:rPr lang="pl-PL" dirty="0" err="1"/>
              <a:t>constexpr-if</a:t>
            </a:r>
            <a:r>
              <a:rPr lang="pl-PL" dirty="0"/>
              <a:t> działa dokładnie tak samo, jak zwykłe konstrukcje </a:t>
            </a:r>
            <a:r>
              <a:rPr lang="pl-PL" dirty="0" err="1"/>
              <a:t>if-else</a:t>
            </a:r>
            <a:r>
              <a:rPr lang="pl-PL" dirty="0"/>
              <a:t>. </a:t>
            </a:r>
          </a:p>
          <a:p>
            <a:r>
              <a:rPr lang="pl-PL" dirty="0"/>
              <a:t>Różnica polega na tym, że warunek, który testuje, musi zostać oceniony w czasie kompilacji. </a:t>
            </a:r>
          </a:p>
          <a:p>
            <a:endParaRPr lang="pl-PL" dirty="0"/>
          </a:p>
          <a:p>
            <a:r>
              <a:rPr lang="pl-PL" dirty="0"/>
              <a:t>Cały kod środowiska uruchomieniowego, który kompilator tworzy z naszego programu, nie będzie zawierał żadnych instrukcji rozgałęzienia z instrukcji warunkowych </a:t>
            </a:r>
            <a:r>
              <a:rPr lang="pl-PL" dirty="0" err="1"/>
              <a:t>constexpr-if</a:t>
            </a:r>
            <a:r>
              <a:rPr lang="pl-PL" dirty="0"/>
              <a:t>. </a:t>
            </a:r>
          </a:p>
        </p:txBody>
      </p:sp>
    </p:spTree>
    <p:extLst>
      <p:ext uri="{BB962C8B-B14F-4D97-AF65-F5344CB8AC3E}">
        <p14:creationId xmlns:p14="http://schemas.microsoft.com/office/powerpoint/2010/main" val="3416766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3050EB-1B77-44A7-87CC-A01CE5C931ED}"/>
              </a:ext>
            </a:extLst>
          </p:cNvPr>
          <p:cNvSpPr>
            <a:spLocks noGrp="1"/>
          </p:cNvSpPr>
          <p:nvPr>
            <p:ph type="body" sz="quarter" idx="27"/>
          </p:nvPr>
        </p:nvSpPr>
        <p:spPr>
          <a:xfrm>
            <a:off x="609600" y="1138188"/>
            <a:ext cx="10981267" cy="3861652"/>
          </a:xfrm>
        </p:spPr>
        <p:txBody>
          <a:bodyPr>
            <a:normAutofit/>
          </a:bodyPr>
          <a:lstStyle/>
          <a:p>
            <a:pPr marL="0" indent="0">
              <a:buNone/>
            </a:pPr>
            <a:r>
              <a:rPr lang="pl-PL" sz="2000" dirty="0"/>
              <a:t>C++ 20 wprowadza moduły, nowoczesne rozwiązanie do </a:t>
            </a:r>
            <a:r>
              <a:rPr lang="pl-PL" sz="2000" dirty="0" err="1"/>
              <a:t>komponentowania</a:t>
            </a:r>
            <a:r>
              <a:rPr lang="pl-PL" sz="2000" dirty="0"/>
              <a:t> bibliotek i programów C++. </a:t>
            </a:r>
          </a:p>
          <a:p>
            <a:pPr marL="0" indent="0">
              <a:buNone/>
            </a:pPr>
            <a:r>
              <a:rPr lang="pl-PL" sz="2000" dirty="0"/>
              <a:t>Moduł jest zestawem plików kodu źródłowego, które są kompilowane niezależnie od jednostek translacji , które je zaimportują. </a:t>
            </a:r>
          </a:p>
          <a:p>
            <a:pPr marL="0" indent="0">
              <a:buNone/>
            </a:pPr>
            <a:r>
              <a:rPr lang="pl-PL" sz="2000" dirty="0"/>
              <a:t>Moduły eliminują lub znacznie zmniejszają wiele problemów związanych z użyciem plików nagłówkowych, a także mogą skrócić czas kompilacji. </a:t>
            </a:r>
          </a:p>
          <a:p>
            <a:pPr marL="0" indent="0">
              <a:buNone/>
            </a:pPr>
            <a:r>
              <a:rPr lang="pl-PL" sz="2000" dirty="0"/>
              <a:t>Makra, dyrektywy preprocesora i nieeksportowane nazwy zadeklarowane w module nie są widoczne i nie mają wpływu na kompilację jednostki tłumaczenia, która importuje moduł. </a:t>
            </a:r>
          </a:p>
        </p:txBody>
      </p:sp>
      <p:sp>
        <p:nvSpPr>
          <p:cNvPr id="3" name="Tytuł 2">
            <a:extLst>
              <a:ext uri="{FF2B5EF4-FFF2-40B4-BE49-F238E27FC236}">
                <a16:creationId xmlns:a16="http://schemas.microsoft.com/office/drawing/2014/main" id="{2BB4B6CC-1A38-4E2F-90BC-8828E7BC1CB1}"/>
              </a:ext>
            </a:extLst>
          </p:cNvPr>
          <p:cNvSpPr>
            <a:spLocks noGrp="1"/>
          </p:cNvSpPr>
          <p:nvPr>
            <p:ph type="title"/>
          </p:nvPr>
        </p:nvSpPr>
        <p:spPr/>
        <p:txBody>
          <a:bodyPr/>
          <a:lstStyle/>
          <a:p>
            <a:r>
              <a:rPr lang="pl-PL" dirty="0" err="1"/>
              <a:t>Wielomodułowość</a:t>
            </a:r>
            <a:endParaRPr lang="pl-PL" dirty="0"/>
          </a:p>
        </p:txBody>
      </p:sp>
    </p:spTree>
    <p:extLst>
      <p:ext uri="{BB962C8B-B14F-4D97-AF65-F5344CB8AC3E}">
        <p14:creationId xmlns:p14="http://schemas.microsoft.com/office/powerpoint/2010/main" val="102248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8A0F020-207C-4940-82FE-3E17CE377D0E}"/>
              </a:ext>
            </a:extLst>
          </p:cNvPr>
          <p:cNvSpPr>
            <a:spLocks noGrp="1"/>
          </p:cNvSpPr>
          <p:nvPr>
            <p:ph type="body" sz="quarter" idx="27"/>
          </p:nvPr>
        </p:nvSpPr>
        <p:spPr>
          <a:xfrm>
            <a:off x="609600" y="1138187"/>
            <a:ext cx="10981267" cy="5114832"/>
          </a:xfrm>
        </p:spPr>
        <p:txBody>
          <a:bodyPr>
            <a:normAutofit/>
          </a:bodyPr>
          <a:lstStyle/>
          <a:p>
            <a:pPr marL="0" indent="0">
              <a:buNone/>
            </a:pPr>
            <a:r>
              <a:rPr lang="pl-PL" sz="2000" dirty="0"/>
              <a:t>Moduły można importować w dowolnej kolejności bez obaw o ponowne zdefiniowanie makr. Deklaracje w importującej jednostce translacji nie uczestniczą w rozpoznaniu przeciążenia lub wyszukiwaniu nazw w importowanym module. </a:t>
            </a:r>
          </a:p>
          <a:p>
            <a:pPr marL="0" indent="0">
              <a:buNone/>
            </a:pPr>
            <a:r>
              <a:rPr lang="pl-PL" sz="2000" dirty="0"/>
              <a:t>Po skompilowaniu modułu raz, wyniki są przechowywane w pliku binarnym, który opisuje wszystkie eksportowane typy, funkcje i szablony. </a:t>
            </a:r>
          </a:p>
          <a:p>
            <a:pPr marL="0" indent="0">
              <a:buNone/>
            </a:pPr>
            <a:r>
              <a:rPr lang="pl-PL" sz="2000" dirty="0"/>
              <a:t>Ten plik może być przetwarzany znacznie szybciej niż plik nagłówka i może być ponownie używany przez kompilator w każdym miejscu, w którym zaimportowano moduł do projektu.</a:t>
            </a:r>
          </a:p>
        </p:txBody>
      </p:sp>
      <p:sp>
        <p:nvSpPr>
          <p:cNvPr id="3" name="Tytuł 2">
            <a:extLst>
              <a:ext uri="{FF2B5EF4-FFF2-40B4-BE49-F238E27FC236}">
                <a16:creationId xmlns:a16="http://schemas.microsoft.com/office/drawing/2014/main" id="{BA51C7D8-E936-4390-8BE4-780669E1133D}"/>
              </a:ext>
            </a:extLst>
          </p:cNvPr>
          <p:cNvSpPr>
            <a:spLocks noGrp="1"/>
          </p:cNvSpPr>
          <p:nvPr>
            <p:ph type="title"/>
          </p:nvPr>
        </p:nvSpPr>
        <p:spPr/>
        <p:txBody>
          <a:bodyPr/>
          <a:lstStyle/>
          <a:p>
            <a:r>
              <a:rPr lang="pl-PL" dirty="0"/>
              <a:t>Moduły</a:t>
            </a:r>
          </a:p>
        </p:txBody>
      </p:sp>
    </p:spTree>
    <p:extLst>
      <p:ext uri="{BB962C8B-B14F-4D97-AF65-F5344CB8AC3E}">
        <p14:creationId xmlns:p14="http://schemas.microsoft.com/office/powerpoint/2010/main" val="707515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46F808-1DE8-47DA-ACD5-496E657F4DBF}"/>
              </a:ext>
            </a:extLst>
          </p:cNvPr>
          <p:cNvSpPr>
            <a:spLocks noGrp="1"/>
          </p:cNvSpPr>
          <p:nvPr>
            <p:ph type="body" sz="quarter" idx="27"/>
          </p:nvPr>
        </p:nvSpPr>
        <p:spPr/>
        <p:txBody>
          <a:bodyPr>
            <a:normAutofit lnSpcReduction="10000"/>
          </a:bodyPr>
          <a:lstStyle/>
          <a:p>
            <a:pPr marL="0" indent="0">
              <a:buNone/>
            </a:pPr>
            <a:r>
              <a:rPr lang="pl-PL" sz="2000" dirty="0"/>
              <a:t>W przypadku programu Visual Studio 2019 w wersji 16,2 moduły nie są w pełni zaimplementowane w kompilatorze języka Microsoft C++. </a:t>
            </a:r>
          </a:p>
          <a:p>
            <a:pPr marL="0" indent="0">
              <a:buNone/>
            </a:pPr>
            <a:r>
              <a:rPr lang="pl-PL" sz="2000" dirty="0"/>
              <a:t>Za pomocą funkcji modułów można tworzyć moduły z jedną partycją i importować moduły biblioteki standardowej udostępniane przez firmę Microsoft.</a:t>
            </a:r>
          </a:p>
          <a:p>
            <a:pPr marL="0" indent="0">
              <a:buNone/>
            </a:pPr>
            <a:r>
              <a:rPr lang="pl-PL" sz="2000" dirty="0"/>
              <a:t> Aby włączyć obsługę modułów, skompiluj z /</a:t>
            </a:r>
            <a:r>
              <a:rPr lang="pl-PL" sz="2000" dirty="0" err="1"/>
              <a:t>Experimental</a:t>
            </a:r>
            <a:r>
              <a:rPr lang="pl-PL" sz="2000" dirty="0"/>
              <a:t>: module i /</a:t>
            </a:r>
            <a:r>
              <a:rPr lang="pl-PL" sz="2000" dirty="0" err="1"/>
              <a:t>std</a:t>
            </a:r>
            <a:r>
              <a:rPr lang="pl-PL" sz="2000" dirty="0"/>
              <a:t>: c + + Najnowsza. </a:t>
            </a:r>
          </a:p>
          <a:p>
            <a:pPr marL="0" indent="0">
              <a:buNone/>
            </a:pPr>
            <a:r>
              <a:rPr lang="pl-PL" sz="2000" dirty="0"/>
              <a:t>W projekcie programu Visual Studio kliknij prawym przyciskiem myszy węzeł projektu w Eksplorator rozwiązań i wybierz polecenie Właściwości. </a:t>
            </a:r>
          </a:p>
          <a:p>
            <a:pPr marL="0" indent="0">
              <a:buNone/>
            </a:pPr>
            <a:r>
              <a:rPr lang="pl-PL" sz="2000" dirty="0"/>
              <a:t>Ustaw listę rozwijaną Konfiguracja na wszystkie konfiguracje, a następnie wybierz pozycję Właściwości konfiguracji &gt; Język C/c++ &gt; Language &gt; Włącz moduły języka C++ (eksperymentalne).</a:t>
            </a:r>
          </a:p>
          <a:p>
            <a:pPr marL="0" indent="0">
              <a:buNone/>
            </a:pPr>
            <a:endParaRPr lang="pl-PL" sz="2000" dirty="0"/>
          </a:p>
          <a:p>
            <a:pPr marL="0" indent="0">
              <a:buNone/>
            </a:pPr>
            <a:r>
              <a:rPr lang="pl-PL" sz="2000" dirty="0"/>
              <a:t>Moduł i kod, który go zużywa, muszą być kompilowane z tymi samymi opcjami kompilatora.</a:t>
            </a:r>
          </a:p>
        </p:txBody>
      </p:sp>
      <p:sp>
        <p:nvSpPr>
          <p:cNvPr id="3" name="Tytuł 2">
            <a:extLst>
              <a:ext uri="{FF2B5EF4-FFF2-40B4-BE49-F238E27FC236}">
                <a16:creationId xmlns:a16="http://schemas.microsoft.com/office/drawing/2014/main" id="{CB17E241-6201-4C96-A3F7-6C6C281480F7}"/>
              </a:ext>
            </a:extLst>
          </p:cNvPr>
          <p:cNvSpPr>
            <a:spLocks noGrp="1"/>
          </p:cNvSpPr>
          <p:nvPr>
            <p:ph type="title"/>
          </p:nvPr>
        </p:nvSpPr>
        <p:spPr/>
        <p:txBody>
          <a:bodyPr/>
          <a:lstStyle/>
          <a:p>
            <a:r>
              <a:rPr lang="pl-PL" dirty="0"/>
              <a:t>Moduły</a:t>
            </a:r>
          </a:p>
        </p:txBody>
      </p:sp>
    </p:spTree>
    <p:extLst>
      <p:ext uri="{BB962C8B-B14F-4D97-AF65-F5344CB8AC3E}">
        <p14:creationId xmlns:p14="http://schemas.microsoft.com/office/powerpoint/2010/main" val="3353643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p:cNvSpPr>
            <a:spLocks noGrp="1"/>
          </p:cNvSpPr>
          <p:nvPr>
            <p:ph type="sldNum" sz="quarter" idx="12"/>
          </p:nvPr>
        </p:nvSpPr>
        <p:spPr/>
        <p:txBody>
          <a:bodyPr/>
          <a:lstStyle/>
          <a:p>
            <a:fld id="{765FA97D-71A1-40BF-BC72-38FF2BF2831D}" type="slidenum">
              <a:rPr lang="pl-PL" smtClean="0"/>
              <a:pPr/>
              <a:t>69</a:t>
            </a:fld>
            <a:endParaRPr lang="pl-PL"/>
          </a:p>
        </p:txBody>
      </p:sp>
      <p:pic>
        <p:nvPicPr>
          <p:cNvPr id="5" name="Picture 39"/>
          <p:cNvPicPr/>
          <p:nvPr/>
        </p:nvPicPr>
        <p:blipFill>
          <a:blip r:embed="rId2"/>
          <a:stretch>
            <a:fillRect/>
          </a:stretch>
        </p:blipFill>
        <p:spPr>
          <a:xfrm>
            <a:off x="2768893" y="1290851"/>
            <a:ext cx="6790691" cy="4876800"/>
          </a:xfrm>
          <a:prstGeom prst="rect">
            <a:avLst/>
          </a:prstGeom>
        </p:spPr>
      </p:pic>
      <p:sp>
        <p:nvSpPr>
          <p:cNvPr id="6" name="pole tekstowe 5"/>
          <p:cNvSpPr txBox="1"/>
          <p:nvPr/>
        </p:nvSpPr>
        <p:spPr>
          <a:xfrm>
            <a:off x="2524835" y="148045"/>
            <a:ext cx="5695667" cy="523220"/>
          </a:xfrm>
          <a:prstGeom prst="rect">
            <a:avLst/>
          </a:prstGeom>
          <a:noFill/>
        </p:spPr>
        <p:txBody>
          <a:bodyPr wrap="square" rtlCol="0">
            <a:spAutoFit/>
          </a:bodyPr>
          <a:lstStyle/>
          <a:p>
            <a:r>
              <a:rPr lang="pl-PL" sz="2800" dirty="0"/>
              <a:t>Architektura systemu Android</a:t>
            </a:r>
          </a:p>
        </p:txBody>
      </p:sp>
    </p:spTree>
    <p:extLst>
      <p:ext uri="{BB962C8B-B14F-4D97-AF65-F5344CB8AC3E}">
        <p14:creationId xmlns:p14="http://schemas.microsoft.com/office/powerpoint/2010/main" val="94758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FFC6AAA-FCCA-4F95-AAE6-46EB6D072632}"/>
              </a:ext>
            </a:extLst>
          </p:cNvPr>
          <p:cNvSpPr>
            <a:spLocks noGrp="1"/>
          </p:cNvSpPr>
          <p:nvPr>
            <p:ph type="body" sz="quarter" idx="27"/>
          </p:nvPr>
        </p:nvSpPr>
        <p:spPr/>
        <p:txBody>
          <a:bodyPr>
            <a:normAutofit/>
          </a:bodyPr>
          <a:lstStyle/>
          <a:p>
            <a:pPr marL="0" indent="0">
              <a:buNone/>
            </a:pPr>
            <a:r>
              <a:rPr lang="pl-PL" sz="2000" dirty="0"/>
              <a:t>W kodzie niskopoziomowym czasami trzeba zapisać lub przekazać adres miejsca w pamięci bez wiedzy, jakiego typu obiekt jest w tym miejscu zapisany. Do tego celu służy typ </a:t>
            </a:r>
            <a:r>
              <a:rPr lang="pl-PL" sz="2000" dirty="0" err="1"/>
              <a:t>void</a:t>
            </a:r>
            <a:r>
              <a:rPr lang="pl-PL" sz="2000" dirty="0"/>
              <a:t>*, którego nazwę można przeczytać: „wskaźnik na obiekt nieznanego typu”.</a:t>
            </a:r>
          </a:p>
          <a:p>
            <a:pPr marL="0" indent="0">
              <a:buNone/>
            </a:pPr>
            <a:endParaRPr lang="pl-PL" sz="2000" dirty="0"/>
          </a:p>
          <a:p>
            <a:pPr marL="0" indent="0">
              <a:buNone/>
            </a:pPr>
            <a:r>
              <a:rPr lang="pl-PL" sz="2000" dirty="0"/>
              <a:t>Do zmiennej typu </a:t>
            </a:r>
            <a:r>
              <a:rPr lang="pl-PL" sz="2000" dirty="0" err="1"/>
              <a:t>void</a:t>
            </a:r>
            <a:r>
              <a:rPr lang="pl-PL" sz="2000" dirty="0"/>
              <a:t>* można przypisać wskaźnik do dowolnego typu obiektu, ale nie do funkcji ani składowej. Ponadto </a:t>
            </a:r>
            <a:r>
              <a:rPr lang="pl-PL" sz="2000" dirty="0" err="1"/>
              <a:t>void</a:t>
            </a:r>
            <a:r>
              <a:rPr lang="pl-PL" sz="2000" dirty="0"/>
              <a:t>* można przypisać do innej zmiennej typu </a:t>
            </a:r>
            <a:r>
              <a:rPr lang="pl-PL" sz="2000" dirty="0" err="1"/>
              <a:t>void</a:t>
            </a:r>
            <a:r>
              <a:rPr lang="pl-PL" sz="2000" dirty="0"/>
              <a:t>*, zmienne typu </a:t>
            </a:r>
            <a:r>
              <a:rPr lang="pl-PL" sz="2000" dirty="0" err="1"/>
              <a:t>void</a:t>
            </a:r>
            <a:r>
              <a:rPr lang="pl-PL" sz="2000" dirty="0"/>
              <a:t>* można porównywać oraz </a:t>
            </a:r>
            <a:r>
              <a:rPr lang="pl-PL" sz="2000" dirty="0" err="1"/>
              <a:t>void</a:t>
            </a:r>
            <a:r>
              <a:rPr lang="pl-PL" sz="2000" dirty="0"/>
              <a:t>* można jawnie przekonwertować</a:t>
            </a:r>
          </a:p>
          <a:p>
            <a:pPr marL="0" indent="0">
              <a:buNone/>
            </a:pPr>
            <a:endParaRPr lang="pl-PL" sz="2000" dirty="0"/>
          </a:p>
          <a:p>
            <a:pPr marL="0" indent="0">
              <a:buNone/>
            </a:pPr>
            <a:r>
              <a:rPr lang="pl-PL" sz="2000" dirty="0"/>
              <a:t>na inny typ. Inne operacje byłyby niebezpieczne, bo kompilator nie odróżnia, jakiego typu obiekty są wskazywane.</a:t>
            </a:r>
          </a:p>
        </p:txBody>
      </p:sp>
      <p:sp>
        <p:nvSpPr>
          <p:cNvPr id="3" name="Tytuł 2">
            <a:extLst>
              <a:ext uri="{FF2B5EF4-FFF2-40B4-BE49-F238E27FC236}">
                <a16:creationId xmlns:a16="http://schemas.microsoft.com/office/drawing/2014/main" id="{95F4F29A-22E9-4341-9548-3ACF3C39275F}"/>
              </a:ext>
            </a:extLst>
          </p:cNvPr>
          <p:cNvSpPr>
            <a:spLocks noGrp="1"/>
          </p:cNvSpPr>
          <p:nvPr>
            <p:ph type="title"/>
          </p:nvPr>
        </p:nvSpPr>
        <p:spPr/>
        <p:txBody>
          <a:bodyPr/>
          <a:lstStyle/>
          <a:p>
            <a:r>
              <a:rPr lang="pl-PL" dirty="0" err="1"/>
              <a:t>void</a:t>
            </a:r>
            <a:endParaRPr lang="pl-PL" dirty="0"/>
          </a:p>
        </p:txBody>
      </p:sp>
    </p:spTree>
    <p:extLst>
      <p:ext uri="{BB962C8B-B14F-4D97-AF65-F5344CB8AC3E}">
        <p14:creationId xmlns:p14="http://schemas.microsoft.com/office/powerpoint/2010/main" val="2540971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201841" y="681504"/>
            <a:ext cx="8270543" cy="5375446"/>
          </a:xfrm>
          <a:prstGeom prst="rect">
            <a:avLst/>
          </a:prstGeom>
        </p:spPr>
        <p:txBody>
          <a:bodyPr wrap="square">
            <a:spAutoFit/>
          </a:bodyPr>
          <a:lstStyle/>
          <a:p>
            <a:pPr marL="6351" indent="-6351">
              <a:lnSpc>
                <a:spcPct val="107000"/>
              </a:lnSpc>
            </a:pPr>
            <a:r>
              <a:rPr lang="pl-PL" sz="2800" b="1" kern="0" dirty="0">
                <a:solidFill>
                  <a:srgbClr val="000000"/>
                </a:solidFill>
                <a:latin typeface="Arial" panose="020B0604020202020204" pitchFamily="34" charset="0"/>
                <a:ea typeface="Arial" panose="020B0604020202020204" pitchFamily="34" charset="0"/>
              </a:rPr>
              <a:t>Linux </a:t>
            </a:r>
            <a:r>
              <a:rPr lang="pl-PL" sz="2800" b="1" kern="0" dirty="0" err="1">
                <a:solidFill>
                  <a:srgbClr val="000000"/>
                </a:solidFill>
                <a:latin typeface="Arial" panose="020B0604020202020204" pitchFamily="34" charset="0"/>
                <a:ea typeface="Arial" panose="020B0604020202020204" pitchFamily="34" charset="0"/>
              </a:rPr>
              <a:t>Kernel</a:t>
            </a:r>
            <a:r>
              <a:rPr lang="pl-PL" sz="2800" b="1" kern="0" dirty="0">
                <a:solidFill>
                  <a:srgbClr val="000000"/>
                </a:solidFill>
                <a:latin typeface="Arial" panose="020B0604020202020204" pitchFamily="34" charset="0"/>
                <a:ea typeface="Arial" panose="020B0604020202020204" pitchFamily="34" charset="0"/>
              </a:rPr>
              <a:t> (jądro linuksowe)</a:t>
            </a:r>
          </a:p>
          <a:p>
            <a:pPr marL="349242" marR="180335" indent="-6351">
              <a:lnSpc>
                <a:spcPct val="118000"/>
              </a:lnSpc>
              <a:spcAft>
                <a:spcPts val="1931"/>
              </a:spcAft>
            </a:pPr>
            <a:r>
              <a:rPr lang="pl-PL" dirty="0">
                <a:solidFill>
                  <a:srgbClr val="000000"/>
                </a:solidFill>
                <a:latin typeface="Arial" panose="020B0604020202020204" pitchFamily="34" charset="0"/>
                <a:ea typeface="Arial" panose="020B0604020202020204" pitchFamily="34" charset="0"/>
              </a:rPr>
              <a:t>Android opiera się na jądrze </a:t>
            </a:r>
            <a:r>
              <a:rPr lang="pl-PL" dirty="0" err="1">
                <a:solidFill>
                  <a:srgbClr val="000000"/>
                </a:solidFill>
                <a:latin typeface="Arial" panose="020B0604020202020204" pitchFamily="34" charset="0"/>
                <a:ea typeface="Arial" panose="020B0604020202020204" pitchFamily="34" charset="0"/>
              </a:rPr>
              <a:t>Linuxa</a:t>
            </a:r>
            <a:r>
              <a:rPr lang="pl-PL" dirty="0">
                <a:solidFill>
                  <a:srgbClr val="000000"/>
                </a:solidFill>
                <a:latin typeface="Arial" panose="020B0604020202020204" pitchFamily="34" charset="0"/>
                <a:ea typeface="Arial" panose="020B0604020202020204" pitchFamily="34" charset="0"/>
              </a:rPr>
              <a:t> dla podstawowych usług systemowych, takich jak bezpieczeństwo, zarządzanie pamięcią, zarządzanie procesami, stos sieciowy i model sterownika. Jądro działa również jako warstwa abstrakcji pomiędzy sprzętem i resztą stosu oprogramowania.</a:t>
            </a:r>
            <a:endParaRPr lang="pl-PL" sz="1051" dirty="0">
              <a:solidFill>
                <a:srgbClr val="000000"/>
              </a:solidFill>
              <a:latin typeface="Calibri" panose="020F0502020204030204" pitchFamily="34" charset="0"/>
              <a:ea typeface="Calibri" panose="020F0502020204030204" pitchFamily="34" charset="0"/>
            </a:endParaRPr>
          </a:p>
          <a:p>
            <a:pPr marL="111757" indent="-6351">
              <a:lnSpc>
                <a:spcPct val="107000"/>
              </a:lnSpc>
            </a:pPr>
            <a:r>
              <a:rPr lang="pl-PL" sz="2800" b="1" kern="0" dirty="0">
                <a:solidFill>
                  <a:srgbClr val="000000"/>
                </a:solidFill>
                <a:latin typeface="Arial" panose="020B0604020202020204" pitchFamily="34" charset="0"/>
                <a:ea typeface="Arial" panose="020B0604020202020204" pitchFamily="34" charset="0"/>
              </a:rPr>
              <a:t>Android Runtime (środowisko uruchomieniowe)</a:t>
            </a:r>
          </a:p>
          <a:p>
            <a:pPr marL="349242" marR="180335" indent="-6351">
              <a:lnSpc>
                <a:spcPct val="118000"/>
              </a:lnSpc>
              <a:spcAft>
                <a:spcPts val="520"/>
              </a:spcAft>
            </a:pPr>
            <a:r>
              <a:rPr lang="pl-PL" dirty="0">
                <a:solidFill>
                  <a:srgbClr val="000000"/>
                </a:solidFill>
                <a:latin typeface="Arial" panose="020B0604020202020204" pitchFamily="34" charset="0"/>
                <a:ea typeface="Arial" panose="020B0604020202020204" pitchFamily="34" charset="0"/>
              </a:rPr>
              <a:t>Android zawiera zbiór bibliotek, które dostarczają większość funkcji dostępnych w bibliotekach podstawowych języka Java. </a:t>
            </a:r>
            <a:endParaRPr lang="pl-PL" sz="1051" dirty="0">
              <a:solidFill>
                <a:srgbClr val="000000"/>
              </a:solidFill>
              <a:latin typeface="Calibri" panose="020F0502020204030204" pitchFamily="34" charset="0"/>
              <a:ea typeface="Calibri" panose="020F0502020204030204" pitchFamily="34" charset="0"/>
            </a:endParaRPr>
          </a:p>
          <a:p>
            <a:pPr marL="349242" marR="180335" indent="-6351">
              <a:lnSpc>
                <a:spcPct val="118000"/>
              </a:lnSpc>
              <a:spcAft>
                <a:spcPts val="220"/>
              </a:spcAft>
            </a:pPr>
            <a:r>
              <a:rPr lang="pl-PL" dirty="0">
                <a:solidFill>
                  <a:srgbClr val="000000"/>
                </a:solidFill>
                <a:latin typeface="Arial" panose="020B0604020202020204" pitchFamily="34" charset="0"/>
                <a:ea typeface="Arial" panose="020B0604020202020204" pitchFamily="34" charset="0"/>
              </a:rPr>
              <a:t>Każda aplikacja działa we własnym procesie, z własnej instancji maszyny wirtualnej </a:t>
            </a:r>
            <a:r>
              <a:rPr lang="pl-PL" dirty="0" err="1">
                <a:solidFill>
                  <a:srgbClr val="000000"/>
                </a:solidFill>
                <a:latin typeface="Arial" panose="020B0604020202020204" pitchFamily="34" charset="0"/>
                <a:ea typeface="Arial" panose="020B0604020202020204" pitchFamily="34" charset="0"/>
              </a:rPr>
              <a:t>Dalvik</a:t>
            </a:r>
            <a:r>
              <a:rPr lang="pl-PL" dirty="0">
                <a:solidFill>
                  <a:srgbClr val="000000"/>
                </a:solidFill>
                <a:latin typeface="Arial" panose="020B0604020202020204" pitchFamily="34" charset="0"/>
                <a:ea typeface="Arial" panose="020B0604020202020204" pitchFamily="34" charset="0"/>
              </a:rPr>
              <a:t> (do wersji 4.4 Androida). </a:t>
            </a:r>
            <a:r>
              <a:rPr lang="pl-PL" dirty="0" err="1">
                <a:solidFill>
                  <a:srgbClr val="000000"/>
                </a:solidFill>
                <a:latin typeface="Arial" panose="020B0604020202020204" pitchFamily="34" charset="0"/>
                <a:ea typeface="Arial" panose="020B0604020202020204" pitchFamily="34" charset="0"/>
              </a:rPr>
              <a:t>Dalvik</a:t>
            </a:r>
            <a:r>
              <a:rPr lang="pl-PL" dirty="0">
                <a:solidFill>
                  <a:srgbClr val="000000"/>
                </a:solidFill>
                <a:latin typeface="Arial" panose="020B0604020202020204" pitchFamily="34" charset="0"/>
                <a:ea typeface="Arial" panose="020B0604020202020204" pitchFamily="34" charset="0"/>
              </a:rPr>
              <a:t> została napisana tak, że na urządzeniu można uruchomić wiele maszyn wirtualnych. </a:t>
            </a:r>
          </a:p>
          <a:p>
            <a:pPr marL="349242" marR="180335" indent="-6351">
              <a:lnSpc>
                <a:spcPct val="118000"/>
              </a:lnSpc>
              <a:spcAft>
                <a:spcPts val="220"/>
              </a:spcAft>
            </a:pPr>
            <a:r>
              <a:rPr lang="pl-PL" dirty="0">
                <a:solidFill>
                  <a:srgbClr val="000000"/>
                </a:solidFill>
                <a:latin typeface="Arial" panose="020B0604020202020204" pitchFamily="34" charset="0"/>
                <a:ea typeface="Arial" panose="020B0604020202020204" pitchFamily="34" charset="0"/>
              </a:rPr>
              <a:t>Dla Androida 5.0 i wyższych wersji jest to środowisko ART</a:t>
            </a:r>
          </a:p>
        </p:txBody>
      </p:sp>
    </p:spTree>
    <p:extLst>
      <p:ext uri="{BB962C8B-B14F-4D97-AF65-F5344CB8AC3E}">
        <p14:creationId xmlns:p14="http://schemas.microsoft.com/office/powerpoint/2010/main" val="3089897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DALVIK I ART</a:t>
            </a:r>
          </a:p>
        </p:txBody>
      </p:sp>
      <p:pic>
        <p:nvPicPr>
          <p:cNvPr id="1026" name="Picture 2" descr="Plik:ART view-p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752" y="1192670"/>
            <a:ext cx="6658384" cy="573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93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060812" y="185065"/>
            <a:ext cx="7915701" cy="5706434"/>
          </a:xfrm>
          <a:prstGeom prst="rect">
            <a:avLst/>
          </a:prstGeom>
        </p:spPr>
        <p:txBody>
          <a:bodyPr wrap="square">
            <a:spAutoFit/>
          </a:bodyPr>
          <a:lstStyle/>
          <a:p>
            <a:pPr marL="6351" indent="-6351">
              <a:lnSpc>
                <a:spcPct val="107000"/>
              </a:lnSpc>
            </a:pPr>
            <a:r>
              <a:rPr lang="pl-PL" sz="3600" b="1" kern="0" dirty="0">
                <a:solidFill>
                  <a:srgbClr val="000000"/>
                </a:solidFill>
                <a:latin typeface="Arial" panose="020B0604020202020204" pitchFamily="34" charset="0"/>
                <a:ea typeface="Arial" panose="020B0604020202020204" pitchFamily="34" charset="0"/>
              </a:rPr>
              <a:t>Libraries (biblioteki)</a:t>
            </a:r>
          </a:p>
          <a:p>
            <a:pPr marL="349242" marR="180335" indent="-6351">
              <a:lnSpc>
                <a:spcPct val="118000"/>
              </a:lnSpc>
              <a:spcAft>
                <a:spcPts val="169"/>
              </a:spcAft>
            </a:pPr>
            <a:r>
              <a:rPr lang="pl-PL" sz="2400" dirty="0">
                <a:solidFill>
                  <a:srgbClr val="000000"/>
                </a:solidFill>
                <a:latin typeface="Arial" panose="020B0604020202020204" pitchFamily="34" charset="0"/>
                <a:ea typeface="Arial" panose="020B0604020202020204" pitchFamily="34" charset="0"/>
              </a:rPr>
              <a:t>Android zawiera zestaw bibliotek C / C++ używanych przez różne elementy systemu. Możliwości te są udostępnione programistom poprzez Application Framework. </a:t>
            </a:r>
            <a:endParaRPr lang="pl-PL" sz="1200" dirty="0">
              <a:solidFill>
                <a:srgbClr val="000000"/>
              </a:solidFill>
              <a:latin typeface="Calibri" panose="020F0502020204030204" pitchFamily="34" charset="0"/>
              <a:ea typeface="Calibri" panose="020F0502020204030204" pitchFamily="34" charset="0"/>
            </a:endParaRPr>
          </a:p>
          <a:p>
            <a:pPr marL="349242" marR="180335" indent="-6351">
              <a:lnSpc>
                <a:spcPct val="118000"/>
              </a:lnSpc>
              <a:spcAft>
                <a:spcPts val="20"/>
              </a:spcAft>
            </a:pPr>
            <a:r>
              <a:rPr lang="pl-PL" sz="2400" dirty="0">
                <a:solidFill>
                  <a:srgbClr val="000000"/>
                </a:solidFill>
                <a:latin typeface="Arial" panose="020B0604020202020204" pitchFamily="34" charset="0"/>
                <a:ea typeface="Arial" panose="020B0604020202020204" pitchFamily="34" charset="0"/>
              </a:rPr>
              <a:t>Niektóre z głównych bibliotek:</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335"/>
              </a:spcAft>
            </a:pPr>
            <a:r>
              <a:rPr lang="pl-PL" dirty="0">
                <a:solidFill>
                  <a:srgbClr val="000000"/>
                </a:solidFill>
                <a:latin typeface="Arial" panose="020B0604020202020204" pitchFamily="34" charset="0"/>
                <a:ea typeface="Arial" panose="020B0604020202020204" pitchFamily="34" charset="0"/>
              </a:rPr>
              <a:t>System C </a:t>
            </a:r>
            <a:r>
              <a:rPr lang="pl-PL" dirty="0" err="1">
                <a:solidFill>
                  <a:srgbClr val="000000"/>
                </a:solidFill>
                <a:latin typeface="Arial" panose="020B0604020202020204" pitchFamily="34" charset="0"/>
                <a:ea typeface="Arial" panose="020B0604020202020204" pitchFamily="34" charset="0"/>
              </a:rPr>
              <a:t>library</a:t>
            </a:r>
            <a:r>
              <a:rPr lang="pl-PL" dirty="0">
                <a:solidFill>
                  <a:srgbClr val="000000"/>
                </a:solidFill>
                <a:latin typeface="Arial" panose="020B0604020202020204" pitchFamily="34" charset="0"/>
                <a:ea typeface="Arial" panose="020B0604020202020204" pitchFamily="34" charset="0"/>
              </a:rPr>
              <a:t> - implementacja standardowej systemowej biblioteki C (</a:t>
            </a:r>
            <a:r>
              <a:rPr lang="pl-PL" dirty="0" err="1">
                <a:solidFill>
                  <a:srgbClr val="000000"/>
                </a:solidFill>
                <a:latin typeface="Arial" panose="020B0604020202020204" pitchFamily="34" charset="0"/>
                <a:ea typeface="Arial" panose="020B0604020202020204" pitchFamily="34" charset="0"/>
              </a:rPr>
              <a:t>libc</a:t>
            </a:r>
            <a:r>
              <a:rPr lang="pl-PL" dirty="0">
                <a:solidFill>
                  <a:srgbClr val="000000"/>
                </a:solidFill>
                <a:latin typeface="Arial" panose="020B0604020202020204" pitchFamily="34" charset="0"/>
                <a:ea typeface="Arial" panose="020B0604020202020204" pitchFamily="34" charset="0"/>
              </a:rPr>
              <a:t>), dostrojona dla urządzeń wbudowanych opartych na Linuksie</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Media </a:t>
            </a:r>
            <a:r>
              <a:rPr lang="pl-PL" dirty="0" err="1">
                <a:solidFill>
                  <a:srgbClr val="000000"/>
                </a:solidFill>
                <a:latin typeface="Arial" panose="020B0604020202020204" pitchFamily="34" charset="0"/>
                <a:ea typeface="Arial" panose="020B0604020202020204" pitchFamily="34" charset="0"/>
              </a:rPr>
              <a:t>libraries</a:t>
            </a:r>
            <a:r>
              <a:rPr lang="pl-PL" dirty="0">
                <a:solidFill>
                  <a:srgbClr val="000000"/>
                </a:solidFill>
                <a:latin typeface="Arial" panose="020B0604020202020204" pitchFamily="34" charset="0"/>
                <a:ea typeface="Arial" panose="020B0604020202020204" pitchFamily="34" charset="0"/>
              </a:rPr>
              <a:t> – bazuje na </a:t>
            </a:r>
            <a:r>
              <a:rPr lang="pl-PL" dirty="0" err="1">
                <a:solidFill>
                  <a:srgbClr val="000000"/>
                </a:solidFill>
                <a:latin typeface="Arial" panose="020B0604020202020204" pitchFamily="34" charset="0"/>
                <a:ea typeface="Arial" panose="020B0604020202020204" pitchFamily="34" charset="0"/>
              </a:rPr>
              <a:t>OpenCORE</a:t>
            </a:r>
            <a:r>
              <a:rPr lang="pl-PL" dirty="0">
                <a:solidFill>
                  <a:srgbClr val="000000"/>
                </a:solidFill>
                <a:latin typeface="Arial" panose="020B0604020202020204" pitchFamily="34" charset="0"/>
                <a:ea typeface="Arial" panose="020B0604020202020204" pitchFamily="34" charset="0"/>
              </a:rPr>
              <a:t> </a:t>
            </a:r>
            <a:r>
              <a:rPr lang="pl-PL" dirty="0" err="1">
                <a:solidFill>
                  <a:srgbClr val="000000"/>
                </a:solidFill>
                <a:latin typeface="Arial" panose="020B0604020202020204" pitchFamily="34" charset="0"/>
                <a:ea typeface="Arial" panose="020B0604020202020204" pitchFamily="34" charset="0"/>
              </a:rPr>
              <a:t>PacketVideo</a:t>
            </a:r>
            <a:r>
              <a:rPr lang="pl-PL" dirty="0">
                <a:solidFill>
                  <a:srgbClr val="000000"/>
                </a:solidFill>
                <a:latin typeface="Arial" panose="020B0604020202020204" pitchFamily="34" charset="0"/>
                <a:ea typeface="Arial" panose="020B0604020202020204" pitchFamily="34" charset="0"/>
              </a:rPr>
              <a:t>; wsparcie dla odtwarzania i nagrywania wielu popularnych formatów audio i wideo, jak i statycznych plików graficznych, w tym MPEG4, H.264, MP3, AAC, AMR, JPG i PNG</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Surface manager - zarządza dostępem do podsystemu wyświetlania grafiki 2D i 3D z wielu aplikacji    </a:t>
            </a:r>
            <a:endParaRPr lang="pl-PL" sz="12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51597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2097207" y="1306031"/>
            <a:ext cx="6680579" cy="2947345"/>
          </a:xfrm>
          <a:prstGeom prst="rect">
            <a:avLst/>
          </a:prstGeom>
        </p:spPr>
        <p:txBody>
          <a:bodyPr wrap="square">
            <a:spAutoFit/>
          </a:bodyPr>
          <a:lstStyle/>
          <a:p>
            <a:pPr marL="740392" marR="81913" indent="-6351">
              <a:lnSpc>
                <a:spcPct val="109000"/>
              </a:lnSpc>
              <a:spcAft>
                <a:spcPts val="285"/>
              </a:spcAft>
            </a:pPr>
            <a:r>
              <a:rPr lang="pl-PL" dirty="0" err="1">
                <a:solidFill>
                  <a:srgbClr val="000000"/>
                </a:solidFill>
                <a:latin typeface="Arial" panose="020B0604020202020204" pitchFamily="34" charset="0"/>
                <a:ea typeface="Arial" panose="020B0604020202020204" pitchFamily="34" charset="0"/>
              </a:rPr>
              <a:t>LibWebCore</a:t>
            </a:r>
            <a:r>
              <a:rPr lang="pl-PL" dirty="0">
                <a:solidFill>
                  <a:srgbClr val="000000"/>
                </a:solidFill>
                <a:latin typeface="Arial" panose="020B0604020202020204" pitchFamily="34" charset="0"/>
                <a:ea typeface="Arial" panose="020B0604020202020204" pitchFamily="34" charset="0"/>
              </a:rPr>
              <a:t> - silnik przeglądarki internetowej, wykorzystywany zarówno w przeglądarce jak i </a:t>
            </a:r>
            <a:r>
              <a:rPr lang="pl-PL" dirty="0" err="1">
                <a:solidFill>
                  <a:srgbClr val="000000"/>
                </a:solidFill>
                <a:latin typeface="Arial" panose="020B0604020202020204" pitchFamily="34" charset="0"/>
                <a:ea typeface="Arial" panose="020B0604020202020204" pitchFamily="34" charset="0"/>
              </a:rPr>
              <a:t>WebView</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SGL - podstawowy silnik graficzny 2D    </a:t>
            </a:r>
            <a:endParaRPr lang="pl-PL" sz="1200" dirty="0">
              <a:solidFill>
                <a:srgbClr val="000000"/>
              </a:solidFill>
              <a:latin typeface="Calibri" panose="020F0502020204030204" pitchFamily="34" charset="0"/>
              <a:ea typeface="Calibri" panose="020F0502020204030204" pitchFamily="34" charset="0"/>
            </a:endParaRPr>
          </a:p>
          <a:p>
            <a:pPr marL="740392" marR="195575" indent="-6351">
              <a:lnSpc>
                <a:spcPct val="109000"/>
              </a:lnSpc>
              <a:spcAft>
                <a:spcPts val="295"/>
              </a:spcAft>
            </a:pPr>
            <a:r>
              <a:rPr lang="pl-PL" dirty="0">
                <a:solidFill>
                  <a:srgbClr val="000000"/>
                </a:solidFill>
                <a:latin typeface="Arial" panose="020B0604020202020204" pitchFamily="34" charset="0"/>
                <a:ea typeface="Arial" panose="020B0604020202020204" pitchFamily="34" charset="0"/>
              </a:rPr>
              <a:t>3D </a:t>
            </a:r>
            <a:r>
              <a:rPr lang="pl-PL" dirty="0" err="1">
                <a:solidFill>
                  <a:srgbClr val="000000"/>
                </a:solidFill>
                <a:latin typeface="Arial" panose="020B0604020202020204" pitchFamily="34" charset="0"/>
                <a:ea typeface="Arial" panose="020B0604020202020204" pitchFamily="34" charset="0"/>
              </a:rPr>
              <a:t>libraries</a:t>
            </a:r>
            <a:r>
              <a:rPr lang="pl-PL" dirty="0">
                <a:solidFill>
                  <a:srgbClr val="000000"/>
                </a:solidFill>
                <a:latin typeface="Arial" panose="020B0604020202020204" pitchFamily="34" charset="0"/>
                <a:ea typeface="Arial" panose="020B0604020202020204" pitchFamily="34" charset="0"/>
              </a:rPr>
              <a:t> - realizacja w oparciu o </a:t>
            </a:r>
            <a:r>
              <a:rPr lang="pl-PL" dirty="0" err="1">
                <a:solidFill>
                  <a:srgbClr val="000000"/>
                </a:solidFill>
                <a:latin typeface="Arial" panose="020B0604020202020204" pitchFamily="34" charset="0"/>
                <a:ea typeface="Arial" panose="020B0604020202020204" pitchFamily="34" charset="0"/>
              </a:rPr>
              <a:t>OpenGL</a:t>
            </a:r>
            <a:r>
              <a:rPr lang="pl-PL" dirty="0">
                <a:solidFill>
                  <a:srgbClr val="000000"/>
                </a:solidFill>
                <a:latin typeface="Arial" panose="020B0604020202020204" pitchFamily="34" charset="0"/>
                <a:ea typeface="Arial" panose="020B0604020202020204" pitchFamily="34" charset="0"/>
              </a:rPr>
              <a:t> ES 1.0 API, biblioteki używają sprzętowej akceleracji 3D (jeśli jest dostępna) lub dołączonego, zoptymalizowanego </a:t>
            </a:r>
            <a:r>
              <a:rPr lang="pl-PL" dirty="0" err="1">
                <a:solidFill>
                  <a:srgbClr val="000000"/>
                </a:solidFill>
                <a:latin typeface="Arial" panose="020B0604020202020204" pitchFamily="34" charset="0"/>
                <a:ea typeface="Arial" panose="020B0604020202020204" pitchFamily="34" charset="0"/>
              </a:rPr>
              <a:t>renderera</a:t>
            </a:r>
            <a:r>
              <a:rPr lang="pl-PL" dirty="0">
                <a:solidFill>
                  <a:srgbClr val="000000"/>
                </a:solidFill>
                <a:latin typeface="Arial" panose="020B0604020202020204" pitchFamily="34" charset="0"/>
                <a:ea typeface="Arial" panose="020B0604020202020204" pitchFamily="34" charset="0"/>
              </a:rPr>
              <a:t> 3D   </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591"/>
              </a:spcAft>
            </a:pPr>
            <a:r>
              <a:rPr lang="pl-PL" dirty="0" err="1">
                <a:solidFill>
                  <a:srgbClr val="000000"/>
                </a:solidFill>
                <a:latin typeface="Arial" panose="020B0604020202020204" pitchFamily="34" charset="0"/>
                <a:ea typeface="Arial" panose="020B0604020202020204" pitchFamily="34" charset="0"/>
              </a:rPr>
              <a:t>SQLite</a:t>
            </a:r>
            <a:r>
              <a:rPr lang="pl-PL" dirty="0">
                <a:solidFill>
                  <a:srgbClr val="000000"/>
                </a:solidFill>
                <a:latin typeface="Arial" panose="020B0604020202020204" pitchFamily="34" charset="0"/>
                <a:ea typeface="Arial" panose="020B0604020202020204" pitchFamily="34" charset="0"/>
              </a:rPr>
              <a:t> - lekki silnik relacyjnych baz danych</a:t>
            </a:r>
            <a:endParaRPr lang="pl-PL" sz="12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8323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2113130" y="1461699"/>
            <a:ext cx="8159087" cy="3452099"/>
          </a:xfrm>
          <a:prstGeom prst="rect">
            <a:avLst/>
          </a:prstGeom>
        </p:spPr>
        <p:txBody>
          <a:bodyPr wrap="square">
            <a:spAutoFit/>
          </a:bodyPr>
          <a:lstStyle/>
          <a:p>
            <a:pPr marL="6351" indent="-6351">
              <a:lnSpc>
                <a:spcPct val="107000"/>
              </a:lnSpc>
            </a:pPr>
            <a:r>
              <a:rPr lang="pl-PL" sz="3600" b="1" kern="0" dirty="0">
                <a:solidFill>
                  <a:srgbClr val="000000"/>
                </a:solidFill>
                <a:latin typeface="Arial" panose="020B0604020202020204" pitchFamily="34" charset="0"/>
                <a:ea typeface="Arial" panose="020B0604020202020204" pitchFamily="34" charset="0"/>
              </a:rPr>
              <a:t>Application Framework (</a:t>
            </a:r>
            <a:r>
              <a:rPr lang="pl-PL" sz="3600" b="1" kern="0" dirty="0" err="1">
                <a:solidFill>
                  <a:srgbClr val="000000"/>
                </a:solidFill>
                <a:latin typeface="Arial" panose="020B0604020202020204" pitchFamily="34" charset="0"/>
                <a:ea typeface="Arial" panose="020B0604020202020204" pitchFamily="34" charset="0"/>
              </a:rPr>
              <a:t>framework</a:t>
            </a:r>
            <a:r>
              <a:rPr lang="pl-PL" sz="3600" b="1" kern="0" dirty="0">
                <a:solidFill>
                  <a:srgbClr val="000000"/>
                </a:solidFill>
                <a:latin typeface="Arial" panose="020B0604020202020204" pitchFamily="34" charset="0"/>
                <a:ea typeface="Arial" panose="020B0604020202020204" pitchFamily="34" charset="0"/>
              </a:rPr>
              <a:t> aplikacji)</a:t>
            </a: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Deweloperzy mają pełny dostęp do tego samego API, używanego przez aplikacje podstawowe systemu. </a:t>
            </a:r>
            <a:endParaRPr lang="pl-PL" sz="1200" dirty="0">
              <a:solidFill>
                <a:srgbClr val="000000"/>
              </a:solidFill>
              <a:latin typeface="Calibri" panose="020F0502020204030204" pitchFamily="34" charset="0"/>
              <a:ea typeface="Calibri" panose="020F0502020204030204" pitchFamily="34" charset="0"/>
            </a:endParaRPr>
          </a:p>
          <a:p>
            <a:pPr marL="349242" marR="153667" indent="-6351">
              <a:lnSpc>
                <a:spcPct val="109000"/>
              </a:lnSpc>
              <a:spcAft>
                <a:spcPts val="795"/>
              </a:spcAft>
            </a:pPr>
            <a:r>
              <a:rPr lang="pl-PL" dirty="0">
                <a:solidFill>
                  <a:srgbClr val="000000"/>
                </a:solidFill>
                <a:latin typeface="Arial" panose="020B0604020202020204" pitchFamily="34" charset="0"/>
                <a:ea typeface="Arial" panose="020B0604020202020204" pitchFamily="34" charset="0"/>
              </a:rPr>
              <a:t>Architektury aplikacji ma na celu uproszczenie ponownego używania komponentów, każda aplikacja może publikować swój interfejs i każda inna aplikacja może wówczas z niego skorzystać (z zastrzeżeniem ograniczeń bezpieczeństwa). Ten sam mechanizm pozwala na wymianę komponentów przez użytkownika.</a:t>
            </a:r>
            <a:endParaRPr lang="pl-PL" sz="12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32314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406556" y="792739"/>
            <a:ext cx="7692787" cy="4744825"/>
          </a:xfrm>
          <a:prstGeom prst="rect">
            <a:avLst/>
          </a:prstGeom>
        </p:spPr>
        <p:txBody>
          <a:bodyPr wrap="square">
            <a:spAutoFit/>
          </a:bodyPr>
          <a:lstStyle/>
          <a:p>
            <a:pPr marL="349242" marR="180335" indent="-6351">
              <a:lnSpc>
                <a:spcPct val="118000"/>
              </a:lnSpc>
              <a:spcAft>
                <a:spcPts val="20"/>
              </a:spcAft>
            </a:pPr>
            <a:r>
              <a:rPr lang="pl-PL" sz="2400" dirty="0">
                <a:solidFill>
                  <a:srgbClr val="000000"/>
                </a:solidFill>
                <a:latin typeface="Arial" panose="020B0604020202020204" pitchFamily="34" charset="0"/>
                <a:ea typeface="Arial" panose="020B0604020202020204" pitchFamily="34" charset="0"/>
              </a:rPr>
              <a:t>Framework oferuje zestaw usług i systemów, w tym</a:t>
            </a:r>
            <a:endParaRPr lang="pl-PL" sz="1200" dirty="0">
              <a:solidFill>
                <a:srgbClr val="000000"/>
              </a:solidFill>
              <a:latin typeface="Calibri" panose="020F0502020204030204" pitchFamily="34" charset="0"/>
              <a:ea typeface="Calibri" panose="020F0502020204030204" pitchFamily="34" charset="0"/>
            </a:endParaRP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Bogaty i elastyczny zestaw widoków (</a:t>
            </a:r>
            <a:r>
              <a:rPr lang="pl-PL" dirty="0" err="1">
                <a:solidFill>
                  <a:srgbClr val="000000"/>
                </a:solidFill>
                <a:latin typeface="Arial" panose="020B0604020202020204" pitchFamily="34" charset="0"/>
                <a:ea typeface="Arial" panose="020B0604020202020204" pitchFamily="34" charset="0"/>
              </a:rPr>
              <a:t>Views</a:t>
            </a:r>
            <a:r>
              <a:rPr lang="pl-PL" dirty="0">
                <a:solidFill>
                  <a:srgbClr val="000000"/>
                </a:solidFill>
                <a:latin typeface="Arial" panose="020B0604020202020204" pitchFamily="34" charset="0"/>
                <a:ea typeface="Arial" panose="020B0604020202020204" pitchFamily="34" charset="0"/>
              </a:rPr>
              <a:t>), które można wykorzystać do budowania aplikacji, w tym list, siatek, pól tekstowych, przycisków, zagnieżdżania przeglądarki internetowej (</a:t>
            </a:r>
            <a:r>
              <a:rPr lang="pl-PL" dirty="0" err="1">
                <a:solidFill>
                  <a:srgbClr val="000000"/>
                </a:solidFill>
                <a:latin typeface="Arial" panose="020B0604020202020204" pitchFamily="34" charset="0"/>
                <a:ea typeface="Arial" panose="020B0604020202020204" pitchFamily="34" charset="0"/>
              </a:rPr>
              <a:t>WebView</a:t>
            </a:r>
            <a:r>
              <a:rPr lang="pl-PL" dirty="0">
                <a:solidFill>
                  <a:srgbClr val="000000"/>
                </a:solidFill>
                <a:latin typeface="Arial" panose="020B0604020202020204" pitchFamily="34" charset="0"/>
                <a:ea typeface="Arial" panose="020B0604020202020204" pitchFamily="34" charset="0"/>
              </a:rPr>
              <a:t>)</a:t>
            </a:r>
            <a:endParaRPr lang="pl-PL" sz="1200" dirty="0">
              <a:solidFill>
                <a:srgbClr val="000000"/>
              </a:solidFill>
              <a:latin typeface="Calibri" panose="020F0502020204030204" pitchFamily="34" charset="0"/>
              <a:ea typeface="Calibri" panose="020F0502020204030204" pitchFamily="34" charset="0"/>
            </a:endParaRP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Dostawców treści (Content Providers), które pozwalają aplikacjom dostęp do danych z innych aplikacji, (np. takich jak Kontakty), lub dzielić się swoimi danymi</a:t>
            </a:r>
            <a:endParaRPr lang="pl-PL" sz="1200" dirty="0">
              <a:solidFill>
                <a:srgbClr val="000000"/>
              </a:solidFill>
              <a:latin typeface="Calibri" panose="020F0502020204030204" pitchFamily="34" charset="0"/>
              <a:ea typeface="Calibri" panose="020F0502020204030204" pitchFamily="34" charset="0"/>
            </a:endParaRP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Menedżer zasobów (Resource Manager), umożliwiając dostęp do zasobów, takich jak zlokalizowanych treści, grafik, plików układu aplikacji</a:t>
            </a:r>
            <a:endParaRPr lang="pl-PL" sz="1200" dirty="0">
              <a:solidFill>
                <a:srgbClr val="000000"/>
              </a:solidFill>
              <a:latin typeface="Calibri" panose="020F0502020204030204" pitchFamily="34" charset="0"/>
              <a:ea typeface="Calibri" panose="020F0502020204030204" pitchFamily="34" charset="0"/>
            </a:endParaRP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Notification Manager, który umożliwia wszystkim aplikacjom wyświetlanie powiadomień w pasku stanu</a:t>
            </a:r>
            <a:endParaRPr lang="pl-PL" sz="1200" dirty="0">
              <a:solidFill>
                <a:srgbClr val="000000"/>
              </a:solidFill>
              <a:latin typeface="Calibri" panose="020F0502020204030204" pitchFamily="34" charset="0"/>
              <a:ea typeface="Calibri" panose="020F0502020204030204" pitchFamily="34" charset="0"/>
            </a:endParaRPr>
          </a:p>
          <a:p>
            <a:pPr marL="349242" marR="81913" indent="-6351">
              <a:lnSpc>
                <a:spcPct val="109000"/>
              </a:lnSpc>
              <a:spcAft>
                <a:spcPts val="591"/>
              </a:spcAft>
            </a:pPr>
            <a:r>
              <a:rPr lang="pl-PL" dirty="0">
                <a:solidFill>
                  <a:srgbClr val="000000"/>
                </a:solidFill>
                <a:latin typeface="Arial" panose="020B0604020202020204" pitchFamily="34" charset="0"/>
                <a:ea typeface="Arial" panose="020B0604020202020204" pitchFamily="34" charset="0"/>
              </a:rPr>
              <a:t>Activity Manager, który zarządza cyklem życia aplikacji</a:t>
            </a:r>
            <a:endParaRPr lang="pl-PL" sz="12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26846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068116" y="469291"/>
            <a:ext cx="5798382" cy="584775"/>
          </a:xfrm>
          <a:prstGeom prst="rect">
            <a:avLst/>
          </a:prstGeom>
        </p:spPr>
        <p:txBody>
          <a:bodyPr wrap="none">
            <a:spAutoFit/>
          </a:bodyPr>
          <a:lstStyle/>
          <a:p>
            <a:r>
              <a:rPr lang="pl-PL" sz="3200" dirty="0"/>
              <a:t>Środowisko programistyczne</a:t>
            </a:r>
          </a:p>
        </p:txBody>
      </p:sp>
      <p:sp>
        <p:nvSpPr>
          <p:cNvPr id="6" name="Prostokąt 5"/>
          <p:cNvSpPr/>
          <p:nvPr/>
        </p:nvSpPr>
        <p:spPr>
          <a:xfrm>
            <a:off x="5962771" y="1484349"/>
            <a:ext cx="3807453" cy="584775"/>
          </a:xfrm>
          <a:prstGeom prst="rect">
            <a:avLst/>
          </a:prstGeom>
        </p:spPr>
        <p:txBody>
          <a:bodyPr wrap="none">
            <a:spAutoFit/>
          </a:bodyPr>
          <a:lstStyle/>
          <a:p>
            <a:r>
              <a:rPr lang="pl-PL" sz="3200" dirty="0">
                <a:solidFill>
                  <a:srgbClr val="000000"/>
                </a:solidFill>
                <a:latin typeface="Arial" panose="020B0604020202020204" pitchFamily="34" charset="0"/>
                <a:ea typeface="Arial" panose="020B0604020202020204" pitchFamily="34" charset="0"/>
              </a:rPr>
              <a:t>Java Platform JDK </a:t>
            </a:r>
            <a:endParaRPr lang="pl-PL" sz="3200" dirty="0"/>
          </a:p>
        </p:txBody>
      </p:sp>
      <p:sp>
        <p:nvSpPr>
          <p:cNvPr id="7" name="Prostokąt 6"/>
          <p:cNvSpPr/>
          <p:nvPr/>
        </p:nvSpPr>
        <p:spPr>
          <a:xfrm>
            <a:off x="1156587" y="2073100"/>
            <a:ext cx="2555508" cy="584775"/>
          </a:xfrm>
          <a:prstGeom prst="rect">
            <a:avLst/>
          </a:prstGeom>
        </p:spPr>
        <p:txBody>
          <a:bodyPr wrap="none">
            <a:spAutoFit/>
          </a:bodyPr>
          <a:lstStyle/>
          <a:p>
            <a:r>
              <a:rPr lang="pl-PL" sz="3200" dirty="0">
                <a:solidFill>
                  <a:srgbClr val="000000"/>
                </a:solidFill>
                <a:latin typeface="Arial" panose="020B0604020202020204" pitchFamily="34" charset="0"/>
                <a:ea typeface="Arial" panose="020B0604020202020204" pitchFamily="34" charset="0"/>
              </a:rPr>
              <a:t>Android SDK</a:t>
            </a:r>
            <a:endParaRPr lang="pl-PL" sz="3200" dirty="0"/>
          </a:p>
        </p:txBody>
      </p:sp>
      <p:sp>
        <p:nvSpPr>
          <p:cNvPr id="8" name="Prostokąt 7"/>
          <p:cNvSpPr/>
          <p:nvPr/>
        </p:nvSpPr>
        <p:spPr>
          <a:xfrm>
            <a:off x="2503283" y="4492513"/>
            <a:ext cx="8180253" cy="584775"/>
          </a:xfrm>
          <a:prstGeom prst="rect">
            <a:avLst/>
          </a:prstGeom>
        </p:spPr>
        <p:txBody>
          <a:bodyPr wrap="none">
            <a:spAutoFit/>
          </a:bodyPr>
          <a:lstStyle/>
          <a:p>
            <a:r>
              <a:rPr lang="pl-PL" sz="3200" dirty="0">
                <a:solidFill>
                  <a:srgbClr val="000000"/>
                </a:solidFill>
                <a:latin typeface="Arial" panose="020B0604020202020204" pitchFamily="34" charset="0"/>
                <a:ea typeface="Arial" panose="020B0604020202020204" pitchFamily="34" charset="0"/>
              </a:rPr>
              <a:t>Środowisko deweloperskie  - Android Studio</a:t>
            </a:r>
          </a:p>
        </p:txBody>
      </p:sp>
      <p:sp>
        <p:nvSpPr>
          <p:cNvPr id="9" name="Prostokąt 8"/>
          <p:cNvSpPr/>
          <p:nvPr/>
        </p:nvSpPr>
        <p:spPr>
          <a:xfrm>
            <a:off x="766416" y="2791659"/>
            <a:ext cx="3335850" cy="409279"/>
          </a:xfrm>
          <a:prstGeom prst="rect">
            <a:avLst/>
          </a:prstGeom>
        </p:spPr>
        <p:txBody>
          <a:bodyPr wrap="none">
            <a:spAutoFit/>
          </a:bodyPr>
          <a:lstStyle/>
          <a:p>
            <a:pPr marL="339717" marR="13970" indent="-6351">
              <a:lnSpc>
                <a:spcPct val="112000"/>
              </a:lnSpc>
              <a:spcAft>
                <a:spcPts val="15"/>
              </a:spcAft>
            </a:pPr>
            <a:r>
              <a:rPr lang="pl-PL" sz="2000" dirty="0">
                <a:solidFill>
                  <a:srgbClr val="000000"/>
                </a:solidFill>
                <a:latin typeface="Arial" panose="020B0604020202020204" pitchFamily="34" charset="0"/>
                <a:ea typeface="Arial" panose="020B0604020202020204" pitchFamily="34" charset="0"/>
              </a:rPr>
              <a:t>Dodatkowo: </a:t>
            </a:r>
            <a:r>
              <a:rPr lang="pl-PL" dirty="0">
                <a:solidFill>
                  <a:srgbClr val="000000"/>
                </a:solidFill>
                <a:latin typeface="Arial" panose="020B0604020202020204" pitchFamily="34" charset="0"/>
                <a:ea typeface="Arial" panose="020B0604020202020204" pitchFamily="34" charset="0"/>
              </a:rPr>
              <a:t>Android</a:t>
            </a:r>
            <a:r>
              <a:rPr lang="pl-PL" sz="1051" dirty="0">
                <a:solidFill>
                  <a:srgbClr val="000000"/>
                </a:solidFill>
                <a:latin typeface="Arial" panose="020B0604020202020204" pitchFamily="34" charset="0"/>
                <a:ea typeface="Arial" panose="020B0604020202020204" pitchFamily="34" charset="0"/>
              </a:rPr>
              <a:t> </a:t>
            </a:r>
            <a:r>
              <a:rPr lang="pl-PL" sz="2000" dirty="0">
                <a:solidFill>
                  <a:srgbClr val="000000"/>
                </a:solidFill>
                <a:latin typeface="Arial" panose="020B0604020202020204" pitchFamily="34" charset="0"/>
                <a:ea typeface="Arial" panose="020B0604020202020204" pitchFamily="34" charset="0"/>
              </a:rPr>
              <a:t>NDK</a:t>
            </a:r>
          </a:p>
        </p:txBody>
      </p:sp>
    </p:spTree>
    <p:extLst>
      <p:ext uri="{BB962C8B-B14F-4D97-AF65-F5344CB8AC3E}">
        <p14:creationId xmlns:p14="http://schemas.microsoft.com/office/powerpoint/2010/main" val="4199854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76"/>
          <p:cNvPicPr/>
          <p:nvPr/>
        </p:nvPicPr>
        <p:blipFill>
          <a:blip r:embed="rId2"/>
          <a:stretch>
            <a:fillRect/>
          </a:stretch>
        </p:blipFill>
        <p:spPr>
          <a:xfrm>
            <a:off x="7014044" y="454342"/>
            <a:ext cx="4623435" cy="5949315"/>
          </a:xfrm>
          <a:prstGeom prst="rect">
            <a:avLst/>
          </a:prstGeom>
        </p:spPr>
      </p:pic>
      <p:sp>
        <p:nvSpPr>
          <p:cNvPr id="6" name="Prostokąt 5"/>
          <p:cNvSpPr/>
          <p:nvPr/>
        </p:nvSpPr>
        <p:spPr>
          <a:xfrm>
            <a:off x="1159728" y="515995"/>
            <a:ext cx="3919663" cy="584775"/>
          </a:xfrm>
          <a:prstGeom prst="rect">
            <a:avLst/>
          </a:prstGeom>
        </p:spPr>
        <p:txBody>
          <a:bodyPr wrap="none">
            <a:spAutoFit/>
          </a:bodyPr>
          <a:lstStyle/>
          <a:p>
            <a:r>
              <a:rPr lang="pl-PL" sz="3200" dirty="0"/>
              <a:t>Cykl życia aplikacji</a:t>
            </a:r>
          </a:p>
        </p:txBody>
      </p:sp>
    </p:spTree>
    <p:extLst>
      <p:ext uri="{BB962C8B-B14F-4D97-AF65-F5344CB8AC3E}">
        <p14:creationId xmlns:p14="http://schemas.microsoft.com/office/powerpoint/2010/main" val="2396273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082422" y="801310"/>
            <a:ext cx="8027157" cy="4759380"/>
          </a:xfrm>
          <a:prstGeom prst="rect">
            <a:avLst/>
          </a:prstGeom>
        </p:spPr>
        <p:txBody>
          <a:bodyPr wrap="square">
            <a:spAutoFit/>
          </a:bodyPr>
          <a:lstStyle/>
          <a:p>
            <a:pPr marL="339717" marR="13970" indent="-6351">
              <a:lnSpc>
                <a:spcPct val="112000"/>
              </a:lnSpc>
              <a:spcAft>
                <a:spcPts val="15"/>
              </a:spcAft>
            </a:pPr>
            <a:r>
              <a:rPr lang="pl-PL" sz="2000" dirty="0">
                <a:solidFill>
                  <a:srgbClr val="000000"/>
                </a:solidFill>
                <a:latin typeface="Arial" panose="020B0604020202020204" pitchFamily="34" charset="0"/>
                <a:ea typeface="Arial" panose="020B0604020202020204" pitchFamily="34" charset="0"/>
              </a:rPr>
              <a:t>Główne komponenty aplikacji:</a:t>
            </a:r>
            <a:endParaRPr lang="pl-PL" sz="1051" dirty="0">
              <a:solidFill>
                <a:srgbClr val="000000"/>
              </a:solidFill>
              <a:latin typeface="Calibri" panose="020F0502020204030204" pitchFamily="34" charset="0"/>
              <a:ea typeface="Calibri" panose="020F0502020204030204" pitchFamily="34" charset="0"/>
            </a:endParaRPr>
          </a:p>
          <a:p>
            <a:pPr marL="740392" marR="348606" indent="-6351">
              <a:lnSpc>
                <a:spcPct val="118000"/>
              </a:lnSpc>
              <a:spcAft>
                <a:spcPts val="471"/>
              </a:spcAft>
            </a:pPr>
            <a:r>
              <a:rPr lang="pl-PL" dirty="0">
                <a:solidFill>
                  <a:srgbClr val="000000"/>
                </a:solidFill>
                <a:latin typeface="Arial" panose="020B0604020202020204" pitchFamily="34" charset="0"/>
                <a:ea typeface="Arial" panose="020B0604020202020204" pitchFamily="34" charset="0"/>
              </a:rPr>
              <a:t>akcje (</a:t>
            </a:r>
            <a:r>
              <a:rPr lang="pl-PL" i="1" dirty="0" err="1">
                <a:solidFill>
                  <a:srgbClr val="000000"/>
                </a:solidFill>
                <a:latin typeface="Arial" panose="020B0604020202020204" pitchFamily="34" charset="0"/>
                <a:ea typeface="Arial" panose="020B0604020202020204" pitchFamily="34" charset="0"/>
              </a:rPr>
              <a:t>actions</a:t>
            </a:r>
            <a:r>
              <a:rPr lang="pl-PL" dirty="0">
                <a:solidFill>
                  <a:srgbClr val="000000"/>
                </a:solidFill>
                <a:latin typeface="Arial" panose="020B0604020202020204" pitchFamily="34" charset="0"/>
                <a:ea typeface="Arial" panose="020B0604020202020204" pitchFamily="34" charset="0"/>
              </a:rPr>
              <a:t>) – funkcje wykonywane przez aplikacje grupy widoków (</a:t>
            </a:r>
            <a:r>
              <a:rPr lang="pl-PL" i="1" dirty="0" err="1">
                <a:solidFill>
                  <a:srgbClr val="000000"/>
                </a:solidFill>
                <a:latin typeface="Arial" panose="020B0604020202020204" pitchFamily="34" charset="0"/>
                <a:ea typeface="Arial" panose="020B0604020202020204" pitchFamily="34" charset="0"/>
              </a:rPr>
              <a:t>views</a:t>
            </a:r>
            <a:r>
              <a:rPr lang="pl-PL" dirty="0">
                <a:solidFill>
                  <a:srgbClr val="000000"/>
                </a:solidFill>
                <a:latin typeface="Arial" panose="020B0604020202020204" pitchFamily="34" charset="0"/>
                <a:ea typeface="Arial" panose="020B0604020202020204" pitchFamily="34" charset="0"/>
              </a:rPr>
              <a:t>) – definiujące interfejs użytkownika intencje (</a:t>
            </a:r>
            <a:r>
              <a:rPr lang="pl-PL" i="1" dirty="0" err="1">
                <a:solidFill>
                  <a:srgbClr val="000000"/>
                </a:solidFill>
                <a:latin typeface="Arial" panose="020B0604020202020204" pitchFamily="34" charset="0"/>
                <a:ea typeface="Arial" panose="020B0604020202020204" pitchFamily="34" charset="0"/>
              </a:rPr>
              <a:t>intents</a:t>
            </a:r>
            <a:r>
              <a:rPr lang="pl-PL" dirty="0">
                <a:solidFill>
                  <a:srgbClr val="000000"/>
                </a:solidFill>
                <a:latin typeface="Arial" panose="020B0604020202020204" pitchFamily="34" charset="0"/>
                <a:ea typeface="Arial" panose="020B0604020202020204" pitchFamily="34" charset="0"/>
              </a:rPr>
              <a:t>) – informujące system o planach aplikacji usługi (</a:t>
            </a:r>
            <a:r>
              <a:rPr lang="pl-PL" i="1" dirty="0">
                <a:solidFill>
                  <a:srgbClr val="000000"/>
                </a:solidFill>
                <a:latin typeface="Arial" panose="020B0604020202020204" pitchFamily="34" charset="0"/>
                <a:ea typeface="Arial" panose="020B0604020202020204" pitchFamily="34" charset="0"/>
              </a:rPr>
              <a:t>services</a:t>
            </a:r>
            <a:r>
              <a:rPr lang="pl-PL" dirty="0">
                <a:solidFill>
                  <a:srgbClr val="000000"/>
                </a:solidFill>
                <a:latin typeface="Arial" panose="020B0604020202020204" pitchFamily="34" charset="0"/>
                <a:ea typeface="Arial" panose="020B0604020202020204" pitchFamily="34" charset="0"/>
              </a:rPr>
              <a:t>) </a:t>
            </a:r>
            <a:r>
              <a:rPr lang="pl-PL" i="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pozwalają na przetwarzanie danych w tle powiadomienia (</a:t>
            </a:r>
            <a:r>
              <a:rPr lang="pl-PL" i="1" dirty="0" err="1">
                <a:solidFill>
                  <a:srgbClr val="000000"/>
                </a:solidFill>
                <a:latin typeface="Arial" panose="020B0604020202020204" pitchFamily="34" charset="0"/>
                <a:ea typeface="Arial" panose="020B0604020202020204" pitchFamily="34" charset="0"/>
              </a:rPr>
              <a:t>notifications</a:t>
            </a:r>
            <a:r>
              <a:rPr lang="pl-PL" dirty="0">
                <a:solidFill>
                  <a:srgbClr val="000000"/>
                </a:solidFill>
                <a:latin typeface="Arial" panose="020B0604020202020204" pitchFamily="34" charset="0"/>
                <a:ea typeface="Arial" panose="020B0604020202020204" pitchFamily="34" charset="0"/>
              </a:rPr>
              <a:t>) – informują użytkownika o wykonaniu jakiegoś zadania czy o zajściu czegoś co użytkownika może zainteresować</a:t>
            </a:r>
            <a:endParaRPr lang="pl-PL" sz="1051" dirty="0">
              <a:solidFill>
                <a:srgbClr val="000000"/>
              </a:solidFill>
              <a:latin typeface="Calibri" panose="020F0502020204030204" pitchFamily="34" charset="0"/>
              <a:ea typeface="Calibri" panose="020F0502020204030204" pitchFamily="34" charset="0"/>
            </a:endParaRPr>
          </a:p>
          <a:p>
            <a:pPr marL="743567" marR="180335" indent="-286378">
              <a:lnSpc>
                <a:spcPct val="118000"/>
              </a:lnSpc>
              <a:spcAft>
                <a:spcPts val="511"/>
              </a:spcAft>
            </a:pPr>
            <a:r>
              <a:rPr lang="pl-PL" b="1" dirty="0">
                <a:solidFill>
                  <a:srgbClr val="000000"/>
                </a:solidFill>
                <a:latin typeface="Arial" panose="020B0604020202020204" pitchFamily="34" charset="0"/>
                <a:ea typeface="Arial" panose="020B0604020202020204" pitchFamily="34" charset="0"/>
              </a:rPr>
              <a:t>Aplikacje wchodzą w interakcję z systemem oraz sprzętem </a:t>
            </a:r>
            <a:r>
              <a:rPr lang="pl-PL" dirty="0">
                <a:solidFill>
                  <a:srgbClr val="000000"/>
                </a:solidFill>
                <a:latin typeface="Arial" panose="020B0604020202020204" pitchFamily="34" charset="0"/>
                <a:ea typeface="Arial" panose="020B0604020202020204" pitchFamily="34" charset="0"/>
              </a:rPr>
              <a:t>przy użyciu kolekcji menedżerów, np. </a:t>
            </a:r>
            <a:r>
              <a:rPr lang="pl-PL" dirty="0" err="1">
                <a:solidFill>
                  <a:srgbClr val="000000"/>
                </a:solidFill>
                <a:latin typeface="Arial" panose="020B0604020202020204" pitchFamily="34" charset="0"/>
                <a:ea typeface="Arial" panose="020B0604020202020204" pitchFamily="34" charset="0"/>
              </a:rPr>
              <a:t>LocationManager</a:t>
            </a:r>
            <a:r>
              <a:rPr lang="pl-PL" dirty="0">
                <a:solidFill>
                  <a:srgbClr val="000000"/>
                </a:solidFill>
                <a:latin typeface="Arial" panose="020B0604020202020204" pitchFamily="34" charset="0"/>
                <a:ea typeface="Arial" panose="020B0604020202020204" pitchFamily="34" charset="0"/>
              </a:rPr>
              <a:t> (lokalizacja), </a:t>
            </a:r>
            <a:r>
              <a:rPr lang="pl-PL" dirty="0" err="1">
                <a:solidFill>
                  <a:srgbClr val="000000"/>
                </a:solidFill>
                <a:latin typeface="Arial" panose="020B0604020202020204" pitchFamily="34" charset="0"/>
                <a:ea typeface="Arial" panose="020B0604020202020204" pitchFamily="34" charset="0"/>
              </a:rPr>
              <a:t>ViewManager</a:t>
            </a:r>
            <a:r>
              <a:rPr lang="pl-PL" dirty="0">
                <a:solidFill>
                  <a:srgbClr val="000000"/>
                </a:solidFill>
                <a:latin typeface="Arial" panose="020B0604020202020204" pitchFamily="34" charset="0"/>
                <a:ea typeface="Arial" panose="020B0604020202020204" pitchFamily="34" charset="0"/>
              </a:rPr>
              <a:t> (interfejs użytkownika)</a:t>
            </a:r>
            <a:endParaRPr lang="pl-PL" sz="1051" dirty="0">
              <a:solidFill>
                <a:srgbClr val="000000"/>
              </a:solidFill>
              <a:latin typeface="Calibri" panose="020F0502020204030204" pitchFamily="34" charset="0"/>
              <a:ea typeface="Calibri" panose="020F0502020204030204" pitchFamily="34" charset="0"/>
            </a:endParaRPr>
          </a:p>
          <a:p>
            <a:pPr marL="743567" marR="180335" indent="-286378">
              <a:lnSpc>
                <a:spcPct val="118000"/>
              </a:lnSpc>
              <a:spcAft>
                <a:spcPts val="20"/>
              </a:spcAft>
            </a:pPr>
            <a:r>
              <a:rPr lang="pl-PL" b="1" dirty="0">
                <a:solidFill>
                  <a:srgbClr val="000000"/>
                </a:solidFill>
                <a:latin typeface="Arial" panose="020B0604020202020204" pitchFamily="34" charset="0"/>
                <a:ea typeface="Arial" panose="020B0604020202020204" pitchFamily="34" charset="0"/>
              </a:rPr>
              <a:t>Aplikacje mogą prowadzić wzajemne interakcje </a:t>
            </a:r>
            <a:r>
              <a:rPr lang="pl-PL" dirty="0">
                <a:solidFill>
                  <a:srgbClr val="000000"/>
                </a:solidFill>
                <a:latin typeface="Arial" panose="020B0604020202020204" pitchFamily="34" charset="0"/>
                <a:ea typeface="Arial" panose="020B0604020202020204" pitchFamily="34" charset="0"/>
              </a:rPr>
              <a:t>korzystając z dostawców treści (</a:t>
            </a:r>
            <a:r>
              <a:rPr lang="pl-PL" dirty="0" err="1">
                <a:solidFill>
                  <a:srgbClr val="000000"/>
                </a:solidFill>
                <a:latin typeface="Arial" panose="020B0604020202020204" pitchFamily="34" charset="0"/>
                <a:ea typeface="Arial" panose="020B0604020202020204" pitchFamily="34" charset="0"/>
              </a:rPr>
              <a:t>ContentProvider</a:t>
            </a:r>
            <a:r>
              <a:rPr lang="pl-PL" dirty="0">
                <a:solidFill>
                  <a:srgbClr val="000000"/>
                </a:solidFill>
                <a:latin typeface="Arial" panose="020B0604020202020204" pitchFamily="34" charset="0"/>
                <a:ea typeface="Arial" panose="020B0604020202020204" pitchFamily="34" charset="0"/>
              </a:rPr>
              <a:t>), bądź same udostępniając swoje dane.</a:t>
            </a:r>
            <a:endParaRPr lang="pl-PL" sz="1051" dirty="0">
              <a:solidFill>
                <a:srgbClr val="000000"/>
              </a:solidFill>
              <a:latin typeface="Calibri" panose="020F0502020204030204" pitchFamily="34" charset="0"/>
              <a:ea typeface="Calibri" panose="020F0502020204030204" pitchFamily="34" charset="0"/>
            </a:endParaRPr>
          </a:p>
          <a:p>
            <a:pPr marL="6351" marR="824210" indent="-6351" algn="ctr">
              <a:lnSpc>
                <a:spcPct val="119000"/>
              </a:lnSpc>
              <a:spcAft>
                <a:spcPts val="4031"/>
              </a:spcAft>
            </a:pPr>
            <a:r>
              <a:rPr lang="pl-PL" sz="1600" b="1" dirty="0">
                <a:solidFill>
                  <a:srgbClr val="AFBF39"/>
                </a:solidFill>
                <a:latin typeface="Verdana" panose="020B0604030504040204" pitchFamily="34" charset="0"/>
                <a:ea typeface="Verdana" panose="020B0604030504040204" pitchFamily="34" charset="0"/>
                <a:cs typeface="Verdana" panose="020B0604030504040204" pitchFamily="34" charset="0"/>
              </a:rPr>
              <a:t> </a:t>
            </a:r>
            <a:endParaRPr lang="pl-PL" sz="1051"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36981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2015320" y="1170364"/>
            <a:ext cx="8033981" cy="4161011"/>
          </a:xfrm>
          <a:prstGeom prst="rect">
            <a:avLst/>
          </a:prstGeom>
        </p:spPr>
        <p:txBody>
          <a:bodyPr wrap="square">
            <a:spAutoFit/>
          </a:bodyPr>
          <a:lstStyle/>
          <a:p>
            <a:pPr marL="6351" marR="824210" indent="-6351" algn="ctr">
              <a:lnSpc>
                <a:spcPct val="119000"/>
              </a:lnSpc>
              <a:spcAft>
                <a:spcPts val="4031"/>
              </a:spcAft>
            </a:pPr>
            <a:r>
              <a:rPr lang="pl-PL" sz="2000" b="1" dirty="0">
                <a:solidFill>
                  <a:srgbClr val="000000"/>
                </a:solidFill>
                <a:latin typeface="Arial" panose="020B0604020202020204" pitchFamily="34" charset="0"/>
                <a:ea typeface="Arial" panose="020B0604020202020204" pitchFamily="34" charset="0"/>
              </a:rPr>
              <a:t>Aktywność (</a:t>
            </a:r>
            <a:r>
              <a:rPr lang="pl-PL" sz="2000" b="1" i="1" dirty="0">
                <a:solidFill>
                  <a:srgbClr val="000000"/>
                </a:solidFill>
                <a:latin typeface="Arial" panose="020B0604020202020204" pitchFamily="34" charset="0"/>
                <a:ea typeface="Arial" panose="020B0604020202020204" pitchFamily="34" charset="0"/>
              </a:rPr>
              <a:t>Activity</a:t>
            </a:r>
            <a:r>
              <a:rPr lang="pl-PL" sz="2000" b="1" dirty="0">
                <a:solidFill>
                  <a:srgbClr val="000000"/>
                </a:solidFill>
                <a:latin typeface="Arial" panose="020B0604020202020204" pitchFamily="34" charset="0"/>
                <a:ea typeface="Arial" panose="020B0604020202020204" pitchFamily="34" charset="0"/>
              </a:rPr>
              <a:t>)</a:t>
            </a:r>
          </a:p>
          <a:p>
            <a:pPr marL="6351" marR="559421" indent="-6351" algn="ctr">
              <a:lnSpc>
                <a:spcPct val="107000"/>
              </a:lnSpc>
              <a:spcAft>
                <a:spcPts val="660"/>
              </a:spcAft>
            </a:pPr>
            <a:r>
              <a:rPr lang="pl-PL" dirty="0">
                <a:solidFill>
                  <a:srgbClr val="000000"/>
                </a:solidFill>
                <a:latin typeface="Arial" panose="020B0604020202020204" pitchFamily="34" charset="0"/>
                <a:ea typeface="Arial" panose="020B0604020202020204" pitchFamily="34" charset="0"/>
              </a:rPr>
              <a:t>Podstawowy składnik aplikacji, realizujący pewne zadanie. </a:t>
            </a:r>
            <a:endParaRPr lang="pl-PL" sz="1051" dirty="0">
              <a:solidFill>
                <a:srgbClr val="000000"/>
              </a:solidFill>
              <a:latin typeface="Calibri" panose="020F0502020204030204" pitchFamily="34" charset="0"/>
              <a:ea typeface="Calibri" panose="020F0502020204030204" pitchFamily="34" charset="0"/>
            </a:endParaRPr>
          </a:p>
          <a:p>
            <a:pPr marL="1149322" marR="272408" indent="-6351">
              <a:lnSpc>
                <a:spcPct val="143000"/>
              </a:lnSpc>
              <a:spcAft>
                <a:spcPts val="285"/>
              </a:spcAft>
            </a:pPr>
            <a:r>
              <a:rPr lang="pl-PL" sz="1600" dirty="0">
                <a:solidFill>
                  <a:srgbClr val="000000"/>
                </a:solidFill>
                <a:latin typeface="Arial" panose="020B0604020202020204" pitchFamily="34" charset="0"/>
                <a:ea typeface="Arial" panose="020B0604020202020204" pitchFamily="34" charset="0"/>
              </a:rPr>
              <a:t>aktywność wyświetlająca szczegóły wybranego e-doświadczenia aktywność uruchamiająca e-doświadczenie</a:t>
            </a:r>
            <a:endParaRPr lang="pl-PL" sz="1051" dirty="0">
              <a:solidFill>
                <a:srgbClr val="000000"/>
              </a:solidFill>
              <a:latin typeface="Calibri" panose="020F0502020204030204" pitchFamily="34" charset="0"/>
              <a:ea typeface="Calibri" panose="020F0502020204030204" pitchFamily="34" charset="0"/>
            </a:endParaRPr>
          </a:p>
          <a:p>
            <a:pPr marL="740392" marR="180335" indent="-6351">
              <a:lnSpc>
                <a:spcPct val="118000"/>
              </a:lnSpc>
              <a:spcAft>
                <a:spcPts val="140"/>
              </a:spcAft>
            </a:pPr>
            <a:r>
              <a:rPr lang="pl-PL" dirty="0">
                <a:solidFill>
                  <a:srgbClr val="000000"/>
                </a:solidFill>
                <a:latin typeface="Arial" panose="020B0604020202020204" pitchFamily="34" charset="0"/>
                <a:ea typeface="Arial" panose="020B0604020202020204" pitchFamily="34" charset="0"/>
              </a:rPr>
              <a:t>Zwykle aktywności są skojarzone z pojedynczym ekranem interfejsu użytkownika</a:t>
            </a:r>
            <a:endParaRPr lang="pl-PL" sz="1051" dirty="0">
              <a:solidFill>
                <a:srgbClr val="000000"/>
              </a:solidFill>
              <a:latin typeface="Calibri" panose="020F0502020204030204" pitchFamily="34" charset="0"/>
              <a:ea typeface="Calibri" panose="020F0502020204030204" pitchFamily="34" charset="0"/>
            </a:endParaRPr>
          </a:p>
          <a:p>
            <a:pPr marL="740392" marR="180335" indent="-6351">
              <a:lnSpc>
                <a:spcPct val="118000"/>
              </a:lnSpc>
              <a:spcAft>
                <a:spcPts val="3400"/>
              </a:spcAft>
            </a:pPr>
            <a:r>
              <a:rPr lang="pl-PL" dirty="0">
                <a:solidFill>
                  <a:srgbClr val="000000"/>
                </a:solidFill>
                <a:latin typeface="Arial" panose="020B0604020202020204" pitchFamily="34" charset="0"/>
                <a:ea typeface="Arial" panose="020B0604020202020204" pitchFamily="34" charset="0"/>
              </a:rPr>
              <a:t>Reprezentacja: klasa </a:t>
            </a:r>
            <a:r>
              <a:rPr lang="pl-PL" dirty="0" err="1">
                <a:solidFill>
                  <a:srgbClr val="000000"/>
                </a:solidFill>
                <a:latin typeface="Arial" panose="020B0604020202020204" pitchFamily="34" charset="0"/>
                <a:ea typeface="Arial" panose="020B0604020202020204" pitchFamily="34" charset="0"/>
              </a:rPr>
              <a:t>android.app.Activity</a:t>
            </a:r>
            <a:endParaRPr lang="pl-PL" sz="1051" dirty="0">
              <a:solidFill>
                <a:srgbClr val="000000"/>
              </a:solidFill>
              <a:latin typeface="Calibri" panose="020F0502020204030204" pitchFamily="34" charset="0"/>
              <a:ea typeface="Calibri" panose="020F0502020204030204" pitchFamily="34" charset="0"/>
            </a:endParaRPr>
          </a:p>
          <a:p>
            <a:pPr marL="743567" marR="180335" indent="-286378">
              <a:lnSpc>
                <a:spcPct val="118000"/>
              </a:lnSpc>
              <a:spcAft>
                <a:spcPts val="20"/>
              </a:spcAft>
            </a:pPr>
            <a:r>
              <a:rPr lang="pl-PL" b="1" dirty="0">
                <a:solidFill>
                  <a:srgbClr val="000000"/>
                </a:solidFill>
                <a:latin typeface="Arial" panose="020B0604020202020204" pitchFamily="34" charset="0"/>
                <a:ea typeface="Arial" panose="020B0604020202020204" pitchFamily="34" charset="0"/>
              </a:rPr>
              <a:t>UWAGA! </a:t>
            </a:r>
            <a:r>
              <a:rPr lang="pl-PL" dirty="0">
                <a:solidFill>
                  <a:srgbClr val="000000"/>
                </a:solidFill>
                <a:latin typeface="Arial" panose="020B0604020202020204" pitchFamily="34" charset="0"/>
                <a:ea typeface="Arial" panose="020B0604020202020204" pitchFamily="34" charset="0"/>
              </a:rPr>
              <a:t>Nie ma metody </a:t>
            </a:r>
            <a:r>
              <a:rPr lang="pl-PL" dirty="0" err="1">
                <a:solidFill>
                  <a:srgbClr val="000000"/>
                </a:solidFill>
                <a:latin typeface="Arial" panose="020B0604020202020204" pitchFamily="34" charset="0"/>
                <a:ea typeface="Arial" panose="020B0604020202020204" pitchFamily="34" charset="0"/>
              </a:rPr>
              <a:t>main</a:t>
            </a:r>
            <a:r>
              <a:rPr lang="pl-PL" dirty="0">
                <a:solidFill>
                  <a:srgbClr val="000000"/>
                </a:solidFill>
                <a:latin typeface="Arial" panose="020B0604020202020204" pitchFamily="34" charset="0"/>
                <a:ea typeface="Arial" panose="020B0604020202020204" pitchFamily="34" charset="0"/>
              </a:rPr>
              <a:t>(), za to można daną aktywność oznaczyć jako główną (w pliku manifestu)</a:t>
            </a:r>
            <a:endParaRPr lang="pl-PL" sz="1051"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7659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A61D430-715B-4790-B43D-1B28DB442F1A}"/>
              </a:ext>
            </a:extLst>
          </p:cNvPr>
          <p:cNvSpPr>
            <a:spLocks noGrp="1"/>
          </p:cNvSpPr>
          <p:nvPr>
            <p:ph type="title"/>
          </p:nvPr>
        </p:nvSpPr>
        <p:spPr/>
        <p:txBody>
          <a:bodyPr/>
          <a:lstStyle/>
          <a:p>
            <a:r>
              <a:rPr lang="pl-PL" dirty="0"/>
              <a:t>Pamięć operacyjna</a:t>
            </a:r>
          </a:p>
        </p:txBody>
      </p:sp>
      <p:pic>
        <p:nvPicPr>
          <p:cNvPr id="5" name="Obraz 4" descr="Obraz zawierający sprzęt elektroniczny, obwód&#10;&#10;Opis wygenerowany automatycznie">
            <a:extLst>
              <a:ext uri="{FF2B5EF4-FFF2-40B4-BE49-F238E27FC236}">
                <a16:creationId xmlns:a16="http://schemas.microsoft.com/office/drawing/2014/main" id="{66FAC5EC-16DE-4315-A95A-4CCEF486711E}"/>
              </a:ext>
            </a:extLst>
          </p:cNvPr>
          <p:cNvPicPr>
            <a:picLocks noChangeAspect="1"/>
          </p:cNvPicPr>
          <p:nvPr/>
        </p:nvPicPr>
        <p:blipFill>
          <a:blip r:embed="rId2"/>
          <a:stretch>
            <a:fillRect/>
          </a:stretch>
        </p:blipFill>
        <p:spPr>
          <a:xfrm>
            <a:off x="8262096" y="1667164"/>
            <a:ext cx="3320304" cy="4188691"/>
          </a:xfrm>
          <a:prstGeom prst="rect">
            <a:avLst/>
          </a:prstGeom>
        </p:spPr>
      </p:pic>
      <p:pic>
        <p:nvPicPr>
          <p:cNvPr id="7" name="Obraz 6" descr="Obraz zawierający tekst, sprzęt elektroniczny&#10;&#10;Opis wygenerowany automatycznie">
            <a:extLst>
              <a:ext uri="{FF2B5EF4-FFF2-40B4-BE49-F238E27FC236}">
                <a16:creationId xmlns:a16="http://schemas.microsoft.com/office/drawing/2014/main" id="{F7096773-5B17-421A-BCEF-4E10DD20E23C}"/>
              </a:ext>
            </a:extLst>
          </p:cNvPr>
          <p:cNvPicPr>
            <a:picLocks noChangeAspect="1"/>
          </p:cNvPicPr>
          <p:nvPr/>
        </p:nvPicPr>
        <p:blipFill>
          <a:blip r:embed="rId3"/>
          <a:stretch>
            <a:fillRect/>
          </a:stretch>
        </p:blipFill>
        <p:spPr>
          <a:xfrm>
            <a:off x="1070391" y="4604923"/>
            <a:ext cx="2721264" cy="1414724"/>
          </a:xfrm>
          <a:prstGeom prst="rect">
            <a:avLst/>
          </a:prstGeom>
        </p:spPr>
      </p:pic>
      <p:pic>
        <p:nvPicPr>
          <p:cNvPr id="9" name="Obraz 8" descr="Obraz zawierający tekst, narzędzie&#10;&#10;Opis wygenerowany automatycznie">
            <a:extLst>
              <a:ext uri="{FF2B5EF4-FFF2-40B4-BE49-F238E27FC236}">
                <a16:creationId xmlns:a16="http://schemas.microsoft.com/office/drawing/2014/main" id="{074E9AFF-D92F-426C-BC53-A1A6292DF76F}"/>
              </a:ext>
            </a:extLst>
          </p:cNvPr>
          <p:cNvPicPr>
            <a:picLocks noChangeAspect="1"/>
          </p:cNvPicPr>
          <p:nvPr/>
        </p:nvPicPr>
        <p:blipFill>
          <a:blip r:embed="rId4"/>
          <a:stretch>
            <a:fillRect/>
          </a:stretch>
        </p:blipFill>
        <p:spPr>
          <a:xfrm>
            <a:off x="4080376" y="4589271"/>
            <a:ext cx="3396672" cy="1430376"/>
          </a:xfrm>
          <a:prstGeom prst="rect">
            <a:avLst/>
          </a:prstGeom>
        </p:spPr>
      </p:pic>
      <p:sp>
        <p:nvSpPr>
          <p:cNvPr id="11" name="pole tekstowe 10">
            <a:extLst>
              <a:ext uri="{FF2B5EF4-FFF2-40B4-BE49-F238E27FC236}">
                <a16:creationId xmlns:a16="http://schemas.microsoft.com/office/drawing/2014/main" id="{0264ECF7-45E1-40E0-9066-E89B5C7542C7}"/>
              </a:ext>
            </a:extLst>
          </p:cNvPr>
          <p:cNvSpPr txBox="1"/>
          <p:nvPr/>
        </p:nvSpPr>
        <p:spPr>
          <a:xfrm>
            <a:off x="991754" y="1553541"/>
            <a:ext cx="6692900" cy="1938992"/>
          </a:xfrm>
          <a:prstGeom prst="rect">
            <a:avLst/>
          </a:prstGeom>
          <a:noFill/>
        </p:spPr>
        <p:txBody>
          <a:bodyPr wrap="square">
            <a:spAutoFit/>
          </a:bodyPr>
          <a:lstStyle/>
          <a:p>
            <a:r>
              <a:rPr lang="pl-PL" sz="2000" b="1" dirty="0"/>
              <a:t>Pamięć o dostępie swobodnym, pamięć główna, RAM</a:t>
            </a:r>
            <a:r>
              <a:rPr lang="pl-PL" sz="2000" dirty="0"/>
              <a:t> (ang. </a:t>
            </a:r>
            <a:r>
              <a:rPr lang="pl-PL" sz="2000" dirty="0" err="1"/>
              <a:t>random-access</a:t>
            </a:r>
            <a:r>
              <a:rPr lang="pl-PL" sz="2000" dirty="0"/>
              <a:t> </a:t>
            </a:r>
            <a:r>
              <a:rPr lang="pl-PL" sz="2000" dirty="0" err="1"/>
              <a:t>memory</a:t>
            </a:r>
            <a:r>
              <a:rPr lang="pl-PL" sz="2000" dirty="0"/>
              <a:t>, </a:t>
            </a:r>
            <a:r>
              <a:rPr lang="pl-PL" sz="2000" dirty="0" err="1"/>
              <a:t>main</a:t>
            </a:r>
            <a:r>
              <a:rPr lang="pl-PL" sz="2000" dirty="0"/>
              <a:t> </a:t>
            </a:r>
            <a:r>
              <a:rPr lang="pl-PL" sz="2000" dirty="0" err="1"/>
              <a:t>memory</a:t>
            </a:r>
            <a:r>
              <a:rPr lang="pl-PL" sz="2000" dirty="0"/>
              <a:t>) – podstawowy rodzaj pamięci komputerowej. Ogólnie termin RAM odnosi się do pamięci głównej w większości komputerów, a dokładniej do pamięci półprzewodnikowych SRAM i DRAM. </a:t>
            </a:r>
          </a:p>
        </p:txBody>
      </p:sp>
    </p:spTree>
    <p:extLst>
      <p:ext uri="{BB962C8B-B14F-4D97-AF65-F5344CB8AC3E}">
        <p14:creationId xmlns:p14="http://schemas.microsoft.com/office/powerpoint/2010/main" val="725797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2106306" y="359857"/>
            <a:ext cx="7833815" cy="3942746"/>
          </a:xfrm>
          <a:prstGeom prst="rect">
            <a:avLst/>
          </a:prstGeom>
        </p:spPr>
        <p:txBody>
          <a:bodyPr wrap="square">
            <a:spAutoFit/>
          </a:bodyPr>
          <a:lstStyle/>
          <a:p>
            <a:pPr marL="339717" marR="13970" indent="-6351">
              <a:lnSpc>
                <a:spcPct val="112000"/>
              </a:lnSpc>
              <a:spcAft>
                <a:spcPts val="255"/>
              </a:spcAft>
            </a:pPr>
            <a:r>
              <a:rPr lang="pl-PL" sz="2000" b="1" dirty="0">
                <a:solidFill>
                  <a:srgbClr val="000000"/>
                </a:solidFill>
                <a:latin typeface="Arial" panose="020B0604020202020204" pitchFamily="34" charset="0"/>
                <a:ea typeface="Arial" panose="020B0604020202020204" pitchFamily="34" charset="0"/>
              </a:rPr>
              <a:t>Kontekst (</a:t>
            </a:r>
            <a:r>
              <a:rPr lang="pl-PL" sz="2000" b="1" i="1" dirty="0" err="1">
                <a:solidFill>
                  <a:srgbClr val="000000"/>
                </a:solidFill>
                <a:latin typeface="Arial" panose="020B0604020202020204" pitchFamily="34" charset="0"/>
                <a:ea typeface="Arial" panose="020B0604020202020204" pitchFamily="34" charset="0"/>
              </a:rPr>
              <a:t>Context</a:t>
            </a:r>
            <a:r>
              <a:rPr lang="pl-PL" sz="2000" b="1" dirty="0">
                <a:solidFill>
                  <a:srgbClr val="000000"/>
                </a:solidFill>
                <a:latin typeface="Arial" panose="020B0604020202020204" pitchFamily="34" charset="0"/>
                <a:ea typeface="Arial" panose="020B0604020202020204" pitchFamily="34" charset="0"/>
              </a:rPr>
              <a:t>)</a:t>
            </a:r>
          </a:p>
          <a:p>
            <a:pPr marL="740392" marR="180335" indent="-6351">
              <a:lnSpc>
                <a:spcPct val="118000"/>
              </a:lnSpc>
              <a:spcAft>
                <a:spcPts val="20"/>
              </a:spcAft>
            </a:pPr>
            <a:r>
              <a:rPr lang="pl-PL" dirty="0">
                <a:solidFill>
                  <a:srgbClr val="000000"/>
                </a:solidFill>
                <a:latin typeface="Arial" panose="020B0604020202020204" pitchFamily="34" charset="0"/>
                <a:ea typeface="Arial" panose="020B0604020202020204" pitchFamily="34" charset="0"/>
              </a:rPr>
              <a:t>Centralny punkt aplikacji (obiekt </a:t>
            </a:r>
            <a:r>
              <a:rPr lang="pl-PL" dirty="0" err="1">
                <a:solidFill>
                  <a:srgbClr val="000000"/>
                </a:solidFill>
                <a:latin typeface="Arial" panose="020B0604020202020204" pitchFamily="34" charset="0"/>
                <a:ea typeface="Arial" panose="020B0604020202020204" pitchFamily="34" charset="0"/>
              </a:rPr>
              <a:t>Context</a:t>
            </a:r>
            <a:r>
              <a:rPr lang="pl-PL" dirty="0">
                <a:solidFill>
                  <a:srgbClr val="000000"/>
                </a:solidFill>
                <a:latin typeface="Arial" panose="020B0604020202020204" pitchFamily="34" charset="0"/>
                <a:ea typeface="Arial" panose="020B0604020202020204" pitchFamily="34" charset="0"/>
              </a:rPr>
              <a:t>), zapewniający dostęp do głównych funkcjonalności, np. do pobierania zasobów, preferencji, żądania usług systemowych, zarządzanie prywatnymi plikami i bazami danych, uruchamiania aktywności itp.</a:t>
            </a:r>
            <a:endParaRPr lang="pl-PL" sz="1051"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295"/>
              </a:spcAft>
            </a:pPr>
            <a:r>
              <a:rPr lang="pl-PL" sz="1400" dirty="0" err="1">
                <a:solidFill>
                  <a:srgbClr val="000000"/>
                </a:solidFill>
                <a:latin typeface="Arial" panose="020B0604020202020204" pitchFamily="34" charset="0"/>
                <a:ea typeface="Arial" panose="020B0604020202020204" pitchFamily="34" charset="0"/>
              </a:rPr>
              <a:t>Context</a:t>
            </a:r>
            <a:r>
              <a:rPr lang="pl-PL" sz="1400" dirty="0">
                <a:solidFill>
                  <a:srgbClr val="000000"/>
                </a:solidFill>
                <a:latin typeface="Arial" panose="020B0604020202020204" pitchFamily="34" charset="0"/>
                <a:ea typeface="Arial" panose="020B0604020202020204" pitchFamily="34" charset="0"/>
              </a:rPr>
              <a:t> </a:t>
            </a:r>
            <a:r>
              <a:rPr lang="pl-PL" sz="1400" dirty="0" err="1">
                <a:solidFill>
                  <a:srgbClr val="000000"/>
                </a:solidFill>
                <a:latin typeface="Arial" panose="020B0604020202020204" pitchFamily="34" charset="0"/>
                <a:ea typeface="Arial" panose="020B0604020202020204" pitchFamily="34" charset="0"/>
              </a:rPr>
              <a:t>context</a:t>
            </a:r>
            <a:r>
              <a:rPr lang="pl-PL" sz="1400" dirty="0">
                <a:solidFill>
                  <a:srgbClr val="000000"/>
                </a:solidFill>
                <a:latin typeface="Arial" panose="020B0604020202020204" pitchFamily="34" charset="0"/>
                <a:ea typeface="Arial" panose="020B0604020202020204" pitchFamily="34" charset="0"/>
              </a:rPr>
              <a:t> = </a:t>
            </a:r>
            <a:r>
              <a:rPr lang="pl-PL" sz="1400" dirty="0" err="1">
                <a:solidFill>
                  <a:srgbClr val="000000"/>
                </a:solidFill>
                <a:latin typeface="Arial" panose="020B0604020202020204" pitchFamily="34" charset="0"/>
                <a:ea typeface="Arial" panose="020B0604020202020204" pitchFamily="34" charset="0"/>
              </a:rPr>
              <a:t>getApplicationContext</a:t>
            </a:r>
            <a:r>
              <a:rPr lang="pl-PL" sz="1400" dirty="0">
                <a:solidFill>
                  <a:srgbClr val="000000"/>
                </a:solidFill>
                <a:latin typeface="Arial" panose="020B0604020202020204" pitchFamily="34" charset="0"/>
                <a:ea typeface="Arial" panose="020B0604020202020204" pitchFamily="34" charset="0"/>
              </a:rPr>
              <a:t>();</a:t>
            </a:r>
            <a:endParaRPr lang="pl-PL" sz="1051"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3460"/>
              </a:spcAft>
            </a:pPr>
            <a:r>
              <a:rPr lang="pl-PL" sz="1400" dirty="0">
                <a:solidFill>
                  <a:srgbClr val="000000"/>
                </a:solidFill>
                <a:latin typeface="Arial" panose="020B0604020202020204" pitchFamily="34" charset="0"/>
                <a:ea typeface="Arial" panose="020B0604020202020204" pitchFamily="34" charset="0"/>
              </a:rPr>
              <a:t>String </a:t>
            </a:r>
            <a:r>
              <a:rPr lang="pl-PL" sz="1400" dirty="0" err="1">
                <a:solidFill>
                  <a:srgbClr val="000000"/>
                </a:solidFill>
                <a:latin typeface="Arial" panose="020B0604020202020204" pitchFamily="34" charset="0"/>
                <a:ea typeface="Arial" panose="020B0604020202020204" pitchFamily="34" charset="0"/>
              </a:rPr>
              <a:t>jakisString</a:t>
            </a:r>
            <a:r>
              <a:rPr lang="pl-PL" sz="1400" dirty="0">
                <a:solidFill>
                  <a:srgbClr val="000000"/>
                </a:solidFill>
                <a:latin typeface="Arial" panose="020B0604020202020204" pitchFamily="34" charset="0"/>
                <a:ea typeface="Arial" panose="020B0604020202020204" pitchFamily="34" charset="0"/>
              </a:rPr>
              <a:t> = </a:t>
            </a:r>
            <a:r>
              <a:rPr lang="pl-PL" sz="1400" dirty="0" err="1">
                <a:solidFill>
                  <a:srgbClr val="000000"/>
                </a:solidFill>
                <a:latin typeface="Arial" panose="020B0604020202020204" pitchFamily="34" charset="0"/>
                <a:ea typeface="Arial" panose="020B0604020202020204" pitchFamily="34" charset="0"/>
              </a:rPr>
              <a:t>context.getResources</a:t>
            </a:r>
            <a:r>
              <a:rPr lang="pl-PL" sz="1400" dirty="0">
                <a:solidFill>
                  <a:srgbClr val="000000"/>
                </a:solidFill>
                <a:latin typeface="Arial" panose="020B0604020202020204" pitchFamily="34" charset="0"/>
                <a:ea typeface="Arial" panose="020B0604020202020204" pitchFamily="34" charset="0"/>
              </a:rPr>
              <a:t>().</a:t>
            </a:r>
            <a:r>
              <a:rPr lang="pl-PL" sz="1400" dirty="0" err="1">
                <a:solidFill>
                  <a:srgbClr val="000000"/>
                </a:solidFill>
                <a:latin typeface="Arial" panose="020B0604020202020204" pitchFamily="34" charset="0"/>
                <a:ea typeface="Arial" panose="020B0604020202020204" pitchFamily="34" charset="0"/>
              </a:rPr>
              <a:t>getString</a:t>
            </a:r>
            <a:r>
              <a:rPr lang="pl-PL" sz="1400" dirty="0">
                <a:solidFill>
                  <a:srgbClr val="000000"/>
                </a:solidFill>
                <a:latin typeface="Arial" panose="020B0604020202020204" pitchFamily="34" charset="0"/>
                <a:ea typeface="Arial" panose="020B0604020202020204" pitchFamily="34" charset="0"/>
              </a:rPr>
              <a:t>(</a:t>
            </a:r>
            <a:r>
              <a:rPr lang="pl-PL" sz="1400" dirty="0" err="1">
                <a:solidFill>
                  <a:srgbClr val="000000"/>
                </a:solidFill>
                <a:latin typeface="Arial" panose="020B0604020202020204" pitchFamily="34" charset="0"/>
                <a:ea typeface="Arial" panose="020B0604020202020204" pitchFamily="34" charset="0"/>
              </a:rPr>
              <a:t>R.string.jakis_string</a:t>
            </a:r>
            <a:r>
              <a:rPr lang="pl-PL" sz="1400" dirty="0">
                <a:solidFill>
                  <a:srgbClr val="000000"/>
                </a:solidFill>
                <a:latin typeface="Arial" panose="020B0604020202020204" pitchFamily="34" charset="0"/>
                <a:ea typeface="Arial" panose="020B0604020202020204" pitchFamily="34" charset="0"/>
              </a:rPr>
              <a:t>);</a:t>
            </a:r>
            <a:endParaRPr lang="pl-PL" sz="1051" dirty="0">
              <a:solidFill>
                <a:srgbClr val="000000"/>
              </a:solidFill>
              <a:latin typeface="Calibri" panose="020F0502020204030204" pitchFamily="34" charset="0"/>
              <a:ea typeface="Calibri" panose="020F0502020204030204" pitchFamily="34" charset="0"/>
            </a:endParaRPr>
          </a:p>
          <a:p>
            <a:pPr marL="740392" marR="180335" indent="-6351">
              <a:lnSpc>
                <a:spcPct val="118000"/>
              </a:lnSpc>
              <a:spcAft>
                <a:spcPts val="20"/>
              </a:spcAft>
            </a:pPr>
            <a:r>
              <a:rPr lang="pl-PL" dirty="0">
                <a:solidFill>
                  <a:srgbClr val="000000"/>
                </a:solidFill>
                <a:latin typeface="Arial" panose="020B0604020202020204" pitchFamily="34" charset="0"/>
                <a:ea typeface="Arial" panose="020B0604020202020204" pitchFamily="34" charset="0"/>
              </a:rPr>
              <a:t>Uwaga! Klasa Activity dziedziczy po klasie </a:t>
            </a:r>
            <a:r>
              <a:rPr lang="pl-PL" dirty="0" err="1">
                <a:solidFill>
                  <a:srgbClr val="000000"/>
                </a:solidFill>
                <a:latin typeface="Arial" panose="020B0604020202020204" pitchFamily="34" charset="0"/>
                <a:ea typeface="Arial" panose="020B0604020202020204" pitchFamily="34" charset="0"/>
              </a:rPr>
              <a:t>Context</a:t>
            </a:r>
            <a:r>
              <a:rPr lang="pl-PL" dirty="0">
                <a:solidFill>
                  <a:srgbClr val="000000"/>
                </a:solidFill>
                <a:latin typeface="Arial" panose="020B0604020202020204" pitchFamily="34" charset="0"/>
                <a:ea typeface="Arial" panose="020B0604020202020204" pitchFamily="34" charset="0"/>
              </a:rPr>
              <a:t>, więc czasem można jej używać, zamiast jawnie pobierać obiekt </a:t>
            </a:r>
            <a:r>
              <a:rPr lang="pl-PL" dirty="0" err="1">
                <a:solidFill>
                  <a:srgbClr val="000000"/>
                </a:solidFill>
                <a:latin typeface="Arial" panose="020B0604020202020204" pitchFamily="34" charset="0"/>
                <a:ea typeface="Arial" panose="020B0604020202020204" pitchFamily="34" charset="0"/>
              </a:rPr>
              <a:t>Context</a:t>
            </a:r>
            <a:r>
              <a:rPr lang="pl-PL" dirty="0">
                <a:solidFill>
                  <a:srgbClr val="000000"/>
                </a:solidFill>
                <a:latin typeface="Arial" panose="020B0604020202020204" pitchFamily="34" charset="0"/>
                <a:ea typeface="Arial" panose="020B0604020202020204" pitchFamily="34" charset="0"/>
              </a:rPr>
              <a:t>. Może to jednak powodować wycieki pamięci!</a:t>
            </a:r>
            <a:endParaRPr lang="pl-PL" sz="1051"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1135"/>
              </a:spcAft>
            </a:pPr>
            <a:r>
              <a:rPr lang="pl-PL" sz="1400" dirty="0">
                <a:solidFill>
                  <a:srgbClr val="000000"/>
                </a:solidFill>
                <a:latin typeface="Arial" panose="020B0604020202020204" pitchFamily="34" charset="0"/>
                <a:ea typeface="Arial" panose="020B0604020202020204" pitchFamily="34" charset="0"/>
              </a:rPr>
              <a:t>String </a:t>
            </a:r>
            <a:r>
              <a:rPr lang="pl-PL" sz="1400" dirty="0" err="1">
                <a:solidFill>
                  <a:srgbClr val="000000"/>
                </a:solidFill>
                <a:latin typeface="Arial" panose="020B0604020202020204" pitchFamily="34" charset="0"/>
                <a:ea typeface="Arial" panose="020B0604020202020204" pitchFamily="34" charset="0"/>
              </a:rPr>
              <a:t>jakisString</a:t>
            </a:r>
            <a:r>
              <a:rPr lang="pl-PL" sz="1400" dirty="0">
                <a:solidFill>
                  <a:srgbClr val="000000"/>
                </a:solidFill>
                <a:latin typeface="Arial" panose="020B0604020202020204" pitchFamily="34" charset="0"/>
                <a:ea typeface="Arial" panose="020B0604020202020204" pitchFamily="34" charset="0"/>
              </a:rPr>
              <a:t> = </a:t>
            </a:r>
            <a:r>
              <a:rPr lang="pl-PL" sz="1400" dirty="0" err="1">
                <a:solidFill>
                  <a:srgbClr val="000000"/>
                </a:solidFill>
                <a:latin typeface="Arial" panose="020B0604020202020204" pitchFamily="34" charset="0"/>
                <a:ea typeface="Arial" panose="020B0604020202020204" pitchFamily="34" charset="0"/>
              </a:rPr>
              <a:t>getString</a:t>
            </a:r>
            <a:r>
              <a:rPr lang="pl-PL" sz="1400" dirty="0">
                <a:solidFill>
                  <a:srgbClr val="000000"/>
                </a:solidFill>
                <a:latin typeface="Arial" panose="020B0604020202020204" pitchFamily="34" charset="0"/>
                <a:ea typeface="Arial" panose="020B0604020202020204" pitchFamily="34" charset="0"/>
              </a:rPr>
              <a:t>(</a:t>
            </a:r>
            <a:r>
              <a:rPr lang="pl-PL" sz="1400" dirty="0" err="1">
                <a:solidFill>
                  <a:srgbClr val="000000"/>
                </a:solidFill>
                <a:latin typeface="Arial" panose="020B0604020202020204" pitchFamily="34" charset="0"/>
                <a:ea typeface="Arial" panose="020B0604020202020204" pitchFamily="34" charset="0"/>
              </a:rPr>
              <a:t>R.string.jakis_string</a:t>
            </a:r>
            <a:r>
              <a:rPr lang="pl-PL" sz="1400" dirty="0">
                <a:solidFill>
                  <a:srgbClr val="000000"/>
                </a:solidFill>
                <a:latin typeface="Arial" panose="020B0604020202020204" pitchFamily="34" charset="0"/>
                <a:ea typeface="Arial" panose="020B0604020202020204" pitchFamily="34" charset="0"/>
              </a:rPr>
              <a:t>);</a:t>
            </a:r>
            <a:endParaRPr lang="pl-PL" sz="1051" dirty="0">
              <a:solidFill>
                <a:srgbClr val="000000"/>
              </a:solidFill>
              <a:latin typeface="Calibri" panose="020F0502020204030204" pitchFamily="34" charset="0"/>
              <a:ea typeface="Calibri" panose="020F0502020204030204" pitchFamily="34" charset="0"/>
            </a:endParaRPr>
          </a:p>
        </p:txBody>
      </p:sp>
      <p:sp>
        <p:nvSpPr>
          <p:cNvPr id="7" name="Prostokąt 6"/>
          <p:cNvSpPr/>
          <p:nvPr/>
        </p:nvSpPr>
        <p:spPr>
          <a:xfrm>
            <a:off x="2481617" y="4872428"/>
            <a:ext cx="7795147" cy="1050416"/>
          </a:xfrm>
          <a:prstGeom prst="rect">
            <a:avLst/>
          </a:prstGeom>
        </p:spPr>
        <p:txBody>
          <a:bodyPr wrap="square">
            <a:spAutoFit/>
          </a:bodyPr>
          <a:lstStyle/>
          <a:p>
            <a:pPr marL="295903" marR="331462" indent="-6351">
              <a:lnSpc>
                <a:spcPct val="118000"/>
              </a:lnSpc>
              <a:spcAft>
                <a:spcPts val="60"/>
              </a:spcAft>
            </a:pPr>
            <a:r>
              <a:rPr lang="pl-PL" dirty="0">
                <a:solidFill>
                  <a:srgbClr val="000000"/>
                </a:solidFill>
                <a:latin typeface="Arial" panose="020B0604020202020204" pitchFamily="34" charset="0"/>
                <a:ea typeface="Arial" panose="020B0604020202020204" pitchFamily="34" charset="0"/>
              </a:rPr>
              <a:t>Aktywności są umieszczane na stosie – tzn. np. gdy aktywność uruchamia inną aktywność, to jest odkładana na stos, a na szczycie stosu pojawia się nowo uruchomiona aktywność.</a:t>
            </a:r>
            <a:endParaRPr lang="pl-PL" sz="11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419453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524001" y="439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sp>
        <p:nvSpPr>
          <p:cNvPr id="6" name="Rectangle 3"/>
          <p:cNvSpPr>
            <a:spLocks noChangeArrowheads="1"/>
          </p:cNvSpPr>
          <p:nvPr/>
        </p:nvSpPr>
        <p:spPr bwMode="auto">
          <a:xfrm>
            <a:off x="2845371" y="1195207"/>
            <a:ext cx="6248587" cy="333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a:r>
              <a:rPr lang="pl-PL" altLang="pl-PL" sz="1600" b="1" dirty="0" err="1">
                <a:solidFill>
                  <a:srgbClr val="000000"/>
                </a:solidFill>
                <a:ea typeface="Arial" panose="020B0604020202020204" pitchFamily="34" charset="0"/>
              </a:rPr>
              <a:t>onCreate</a:t>
            </a:r>
            <a:r>
              <a:rPr lang="pl-PL" altLang="pl-PL" sz="1600" b="1" dirty="0">
                <a:solidFill>
                  <a:srgbClr val="000000"/>
                </a:solidFill>
                <a:ea typeface="Arial" panose="020B0604020202020204" pitchFamily="34" charset="0"/>
              </a:rPr>
              <a:t>(Bundle </a:t>
            </a:r>
            <a:r>
              <a:rPr lang="pl-PL" altLang="pl-PL" sz="1600" b="1" dirty="0" err="1">
                <a:solidFill>
                  <a:srgbClr val="000000"/>
                </a:solidFill>
                <a:ea typeface="Arial" panose="020B0604020202020204" pitchFamily="34" charset="0"/>
              </a:rPr>
              <a:t>savedInstanceState</a:t>
            </a:r>
            <a:r>
              <a:rPr lang="pl-PL" altLang="pl-PL" sz="1600" b="1" dirty="0">
                <a:solidFill>
                  <a:srgbClr val="000000"/>
                </a:solidFill>
                <a:ea typeface="Arial" panose="020B0604020202020204" pitchFamily="34" charset="0"/>
              </a:rPr>
              <a:t>) </a:t>
            </a:r>
            <a:r>
              <a:rPr lang="pl-PL" altLang="pl-PL" sz="1600" dirty="0">
                <a:solidFill>
                  <a:srgbClr val="000000"/>
                </a:solidFill>
                <a:ea typeface="Arial" panose="020B0604020202020204" pitchFamily="34" charset="0"/>
              </a:rPr>
              <a:t>– wywoływana przy pierwszym uruchomieniu aktywności. Jej parametr zapewnia odtworzenie stanu aktywności, na wypadek gdyby system skasował ją z pamięci.</a:t>
            </a:r>
            <a:endParaRPr lang="pl-PL" altLang="pl-PL" sz="300" dirty="0"/>
          </a:p>
          <a:p>
            <a:pPr defTabSz="914377"/>
            <a:r>
              <a:rPr lang="pl-PL" altLang="pl-PL" sz="1600" dirty="0">
                <a:solidFill>
                  <a:srgbClr val="000000"/>
                </a:solidFill>
                <a:ea typeface="Arial" panose="020B0604020202020204" pitchFamily="34" charset="0"/>
              </a:rPr>
              <a:t>Umieszczamy w niej wszelkie statyczne elementy aplikacji, np. ładujemy widok, ustawiamy </a:t>
            </a:r>
            <a:r>
              <a:rPr lang="pl-PL" altLang="pl-PL" sz="1600" dirty="0" err="1">
                <a:solidFill>
                  <a:srgbClr val="000000"/>
                </a:solidFill>
                <a:ea typeface="Arial" panose="020B0604020202020204" pitchFamily="34" charset="0"/>
              </a:rPr>
              <a:t>Listenery</a:t>
            </a:r>
            <a:r>
              <a:rPr lang="pl-PL" altLang="pl-PL" sz="1600" dirty="0">
                <a:solidFill>
                  <a:srgbClr val="000000"/>
                </a:solidFill>
                <a:ea typeface="Arial" panose="020B0604020202020204" pitchFamily="34" charset="0"/>
              </a:rPr>
              <a:t> itp.</a:t>
            </a:r>
          </a:p>
          <a:p>
            <a:pPr defTabSz="914377"/>
            <a:endParaRPr lang="pl-PL" altLang="pl-PL" sz="1600" dirty="0">
              <a:solidFill>
                <a:srgbClr val="000000"/>
              </a:solidFill>
            </a:endParaRPr>
          </a:p>
          <a:p>
            <a:pPr defTabSz="914377"/>
            <a:endParaRPr lang="pl-PL" altLang="pl-PL" sz="1600" dirty="0">
              <a:solidFill>
                <a:srgbClr val="000000"/>
              </a:solidFill>
            </a:endParaRPr>
          </a:p>
          <a:p>
            <a:pPr defTabSz="914377"/>
            <a:endParaRPr lang="pl-PL" altLang="pl-PL" sz="1600" dirty="0">
              <a:solidFill>
                <a:srgbClr val="000000"/>
              </a:solidFill>
            </a:endParaRPr>
          </a:p>
          <a:p>
            <a:pPr defTabSz="914377"/>
            <a:endParaRPr lang="pl-PL" altLang="pl-PL" sz="300" dirty="0"/>
          </a:p>
          <a:p>
            <a:pPr defTabSz="914377"/>
            <a:r>
              <a:rPr lang="pl-PL" altLang="pl-PL" sz="1600" b="1" dirty="0" err="1">
                <a:solidFill>
                  <a:srgbClr val="000000"/>
                </a:solidFill>
                <a:ea typeface="Arial" panose="020B0604020202020204" pitchFamily="34" charset="0"/>
              </a:rPr>
              <a:t>onResume</a:t>
            </a:r>
            <a:r>
              <a:rPr lang="pl-PL" altLang="pl-PL" sz="1600" b="1" dirty="0">
                <a:solidFill>
                  <a:srgbClr val="000000"/>
                </a:solidFill>
                <a:ea typeface="Arial" panose="020B0604020202020204" pitchFamily="34" charset="0"/>
              </a:rPr>
              <a:t>() </a:t>
            </a:r>
            <a:r>
              <a:rPr lang="pl-PL" altLang="pl-PL" sz="1600" dirty="0">
                <a:solidFill>
                  <a:srgbClr val="000000"/>
                </a:solidFill>
                <a:ea typeface="Arial" panose="020B0604020202020204" pitchFamily="34" charset="0"/>
              </a:rPr>
              <a:t>– wywoływana, gdy aktywność ponownie stanie się procesem na pierwszym planie, mimo że sam ekran aktywności nie musi jeszcze być wyświetlony. Można w niej np. pobrać i rozpocząć odtwarzanie muzyki czy animacji.</a:t>
            </a:r>
            <a:endParaRPr lang="pl-PL" altLang="pl-PL" dirty="0"/>
          </a:p>
        </p:txBody>
      </p:sp>
    </p:spTree>
    <p:extLst>
      <p:ext uri="{BB962C8B-B14F-4D97-AF65-F5344CB8AC3E}">
        <p14:creationId xmlns:p14="http://schemas.microsoft.com/office/powerpoint/2010/main" val="2088399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2165445" y="749528"/>
            <a:ext cx="7297003" cy="4841775"/>
          </a:xfrm>
          <a:prstGeom prst="rect">
            <a:avLst/>
          </a:prstGeom>
        </p:spPr>
        <p:txBody>
          <a:bodyPr wrap="square">
            <a:spAutoFit/>
          </a:bodyPr>
          <a:lstStyle/>
          <a:p>
            <a:pPr marL="740392" marR="81913" indent="-6351">
              <a:lnSpc>
                <a:spcPct val="109000"/>
              </a:lnSpc>
              <a:spcAft>
                <a:spcPts val="1985"/>
              </a:spcAft>
            </a:pPr>
            <a:r>
              <a:rPr lang="pl-PL" b="1" dirty="0" err="1">
                <a:solidFill>
                  <a:srgbClr val="000000"/>
                </a:solidFill>
                <a:latin typeface="Arial" panose="020B0604020202020204" pitchFamily="34" charset="0"/>
                <a:ea typeface="Arial" panose="020B0604020202020204" pitchFamily="34" charset="0"/>
              </a:rPr>
              <a:t>onPause</a:t>
            </a:r>
            <a:r>
              <a:rPr lang="pl-PL" b="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 wywoływana w momencie gdy aktywność jest spychana na dalszy plan. W metodzie zatrzymujemy odtwarzanie multimediów, zwalniamy niepotrzebne zasoby, zapisujemy dane (niepotrzebny jest przycisk „Zapisz”).</a:t>
            </a:r>
            <a:endParaRPr lang="pl-PL" sz="1200" dirty="0">
              <a:solidFill>
                <a:srgbClr val="000000"/>
              </a:solidFill>
              <a:latin typeface="Calibri" panose="020F0502020204030204" pitchFamily="34" charset="0"/>
              <a:ea typeface="Calibri" panose="020F0502020204030204" pitchFamily="34" charset="0"/>
            </a:endParaRPr>
          </a:p>
          <a:p>
            <a:pPr marL="740392" marR="149856" indent="-6351">
              <a:lnSpc>
                <a:spcPct val="109000"/>
              </a:lnSpc>
              <a:spcAft>
                <a:spcPts val="180"/>
              </a:spcAft>
            </a:pPr>
            <a:r>
              <a:rPr lang="pl-PL" b="1" dirty="0" err="1">
                <a:solidFill>
                  <a:srgbClr val="000000"/>
                </a:solidFill>
                <a:latin typeface="Arial" panose="020B0604020202020204" pitchFamily="34" charset="0"/>
                <a:ea typeface="Arial" panose="020B0604020202020204" pitchFamily="34" charset="0"/>
              </a:rPr>
              <a:t>onDestroy</a:t>
            </a:r>
            <a:r>
              <a:rPr lang="pl-PL" b="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 wywoływana w momencie usuwania aktywności, czyli gdy aktywność została planowo zakończona (</a:t>
            </a:r>
            <a:r>
              <a:rPr lang="pl-PL" b="1" dirty="0" err="1">
                <a:solidFill>
                  <a:srgbClr val="000000"/>
                </a:solidFill>
                <a:latin typeface="Arial" panose="020B0604020202020204" pitchFamily="34" charset="0"/>
                <a:ea typeface="Arial" panose="020B0604020202020204" pitchFamily="34" charset="0"/>
              </a:rPr>
              <a:t>finish</a:t>
            </a:r>
            <a:r>
              <a:rPr lang="pl-PL" b="1" dirty="0">
                <a:solidFill>
                  <a:srgbClr val="000000"/>
                </a:solidFill>
                <a:latin typeface="Arial" panose="020B0604020202020204" pitchFamily="34" charset="0"/>
                <a:ea typeface="Arial" panose="020B0604020202020204" pitchFamily="34" charset="0"/>
              </a:rPr>
              <a:t>()</a:t>
            </a:r>
            <a:r>
              <a:rPr lang="pl-PL" dirty="0">
                <a:solidFill>
                  <a:srgbClr val="000000"/>
                </a:solidFill>
                <a:latin typeface="Arial" panose="020B0604020202020204" pitchFamily="34" charset="0"/>
                <a:ea typeface="Arial" panose="020B0604020202020204" pitchFamily="34" charset="0"/>
              </a:rPr>
              <a:t>), bądź skasowana przez system. Te przypadki można odróżnić za pomocą metody </a:t>
            </a:r>
            <a:r>
              <a:rPr lang="pl-PL" b="1" dirty="0" err="1">
                <a:solidFill>
                  <a:srgbClr val="000000"/>
                </a:solidFill>
                <a:latin typeface="Arial" panose="020B0604020202020204" pitchFamily="34" charset="0"/>
                <a:ea typeface="Arial" panose="020B0604020202020204" pitchFamily="34" charset="0"/>
              </a:rPr>
              <a:t>isFinishing</a:t>
            </a:r>
            <a:r>
              <a:rPr lang="pl-PL" b="1" dirty="0">
                <a:solidFill>
                  <a:srgbClr val="000000"/>
                </a:solidFill>
                <a:latin typeface="Arial" panose="020B0604020202020204" pitchFamily="34" charset="0"/>
                <a:ea typeface="Arial" panose="020B0604020202020204" pitchFamily="34" charset="0"/>
              </a:rPr>
              <a:t>()</a:t>
            </a:r>
            <a:r>
              <a:rPr lang="pl-PL" dirty="0">
                <a:solidFill>
                  <a:srgbClr val="000000"/>
                </a:solidFill>
                <a:latin typeface="Arial" panose="020B0604020202020204" pitchFamily="34" charset="0"/>
                <a:ea typeface="Arial" panose="020B0604020202020204" pitchFamily="34" charset="0"/>
              </a:rPr>
              <a:t>, która zwróci </a:t>
            </a:r>
            <a:r>
              <a:rPr lang="pl-PL" b="1" dirty="0" err="1">
                <a:solidFill>
                  <a:srgbClr val="000000"/>
                </a:solidFill>
                <a:latin typeface="Arial" panose="020B0604020202020204" pitchFamily="34" charset="0"/>
                <a:ea typeface="Arial" panose="020B0604020202020204" pitchFamily="34" charset="0"/>
              </a:rPr>
              <a:t>false</a:t>
            </a:r>
            <a:r>
              <a:rPr lang="pl-PL" b="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w tym drugim przypadku.</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2000"/>
              </a:spcAft>
            </a:pPr>
            <a:r>
              <a:rPr lang="pl-PL" dirty="0">
                <a:solidFill>
                  <a:srgbClr val="000000"/>
                </a:solidFill>
                <a:latin typeface="Arial" panose="020B0604020202020204" pitchFamily="34" charset="0"/>
                <a:ea typeface="Arial" panose="020B0604020202020204" pitchFamily="34" charset="0"/>
              </a:rPr>
              <a:t>W metodzie niszczymy to, co się da ;), tzn. usuwamy statyczne dane.</a:t>
            </a:r>
            <a:endParaRPr lang="pl-PL" sz="1200" dirty="0">
              <a:solidFill>
                <a:srgbClr val="000000"/>
              </a:solidFill>
              <a:latin typeface="Calibri" panose="020F0502020204030204" pitchFamily="34" charset="0"/>
              <a:ea typeface="Calibri" panose="020F0502020204030204" pitchFamily="34" charset="0"/>
            </a:endParaRPr>
          </a:p>
          <a:p>
            <a:pPr marL="740392" marR="81913" indent="-6351">
              <a:lnSpc>
                <a:spcPct val="109000"/>
              </a:lnSpc>
              <a:spcAft>
                <a:spcPts val="591"/>
              </a:spcAft>
            </a:pPr>
            <a:r>
              <a:rPr lang="pl-PL" b="1" dirty="0">
                <a:solidFill>
                  <a:srgbClr val="000000"/>
                </a:solidFill>
                <a:latin typeface="Arial" panose="020B0604020202020204" pitchFamily="34" charset="0"/>
                <a:ea typeface="Arial" panose="020B0604020202020204" pitchFamily="34" charset="0"/>
              </a:rPr>
              <a:t>UWAGA! </a:t>
            </a:r>
            <a:r>
              <a:rPr lang="pl-PL" dirty="0">
                <a:solidFill>
                  <a:srgbClr val="000000"/>
                </a:solidFill>
                <a:latin typeface="Arial" panose="020B0604020202020204" pitchFamily="34" charset="0"/>
                <a:ea typeface="Arial" panose="020B0604020202020204" pitchFamily="34" charset="0"/>
              </a:rPr>
              <a:t>Metody </a:t>
            </a:r>
            <a:r>
              <a:rPr lang="pl-PL" b="1" dirty="0" err="1">
                <a:solidFill>
                  <a:srgbClr val="000000"/>
                </a:solidFill>
                <a:latin typeface="Arial" panose="020B0604020202020204" pitchFamily="34" charset="0"/>
                <a:ea typeface="Arial" panose="020B0604020202020204" pitchFamily="34" charset="0"/>
              </a:rPr>
              <a:t>onDestroy</a:t>
            </a:r>
            <a:r>
              <a:rPr lang="pl-PL" b="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i </a:t>
            </a:r>
            <a:r>
              <a:rPr lang="pl-PL" b="1" dirty="0" err="1">
                <a:solidFill>
                  <a:srgbClr val="000000"/>
                </a:solidFill>
                <a:latin typeface="Arial" panose="020B0604020202020204" pitchFamily="34" charset="0"/>
                <a:ea typeface="Arial" panose="020B0604020202020204" pitchFamily="34" charset="0"/>
              </a:rPr>
              <a:t>onStop</a:t>
            </a:r>
            <a:r>
              <a:rPr lang="pl-PL" b="1" dirty="0">
                <a:solidFill>
                  <a:srgbClr val="000000"/>
                </a:solidFill>
                <a:latin typeface="Arial" panose="020B0604020202020204" pitchFamily="34" charset="0"/>
                <a:ea typeface="Arial" panose="020B0604020202020204" pitchFamily="34" charset="0"/>
              </a:rPr>
              <a:t>() </a:t>
            </a:r>
            <a:r>
              <a:rPr lang="pl-PL" dirty="0">
                <a:solidFill>
                  <a:srgbClr val="000000"/>
                </a:solidFill>
                <a:latin typeface="Arial" panose="020B0604020202020204" pitchFamily="34" charset="0"/>
                <a:ea typeface="Arial" panose="020B0604020202020204" pitchFamily="34" charset="0"/>
              </a:rPr>
              <a:t>mogą się nigdy nie wykonać, gdy aplikacja zostanie skasowana zaraz po wywołaniu </a:t>
            </a:r>
            <a:r>
              <a:rPr lang="pl-PL" b="1" dirty="0" err="1">
                <a:solidFill>
                  <a:srgbClr val="000000"/>
                </a:solidFill>
                <a:latin typeface="Arial" panose="020B0604020202020204" pitchFamily="34" charset="0"/>
                <a:ea typeface="Arial" panose="020B0604020202020204" pitchFamily="34" charset="0"/>
              </a:rPr>
              <a:t>onPause</a:t>
            </a:r>
            <a:r>
              <a:rPr lang="pl-PL" b="1" dirty="0">
                <a:solidFill>
                  <a:srgbClr val="000000"/>
                </a:solidFill>
                <a:latin typeface="Arial" panose="020B0604020202020204" pitchFamily="34" charset="0"/>
                <a:ea typeface="Arial" panose="020B0604020202020204" pitchFamily="34" charset="0"/>
              </a:rPr>
              <a:t>()</a:t>
            </a:r>
            <a:r>
              <a:rPr lang="pl-PL" dirty="0">
                <a:solidFill>
                  <a:srgbClr val="000000"/>
                </a:solidFill>
                <a:latin typeface="Arial" panose="020B0604020202020204" pitchFamily="34" charset="0"/>
                <a:ea typeface="Arial" panose="020B0604020202020204" pitchFamily="34" charset="0"/>
              </a:rPr>
              <a:t>.</a:t>
            </a:r>
            <a:endParaRPr lang="pl-PL" sz="12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2495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135E94-9285-4541-B0A2-843CACEA5DED}"/>
              </a:ext>
            </a:extLst>
          </p:cNvPr>
          <p:cNvSpPr>
            <a:spLocks noGrp="1"/>
          </p:cNvSpPr>
          <p:nvPr>
            <p:ph type="body" sz="quarter" idx="27"/>
          </p:nvPr>
        </p:nvSpPr>
        <p:spPr/>
        <p:txBody>
          <a:bodyPr>
            <a:noAutofit/>
          </a:bodyPr>
          <a:lstStyle/>
          <a:p>
            <a:pPr marL="0" indent="0">
              <a:buNone/>
            </a:pPr>
            <a:r>
              <a:rPr lang="pl-PL" sz="2000" dirty="0"/>
              <a:t>Pamięci RAM dzieli się na pamięci statyczne (ang. </a:t>
            </a:r>
            <a:r>
              <a:rPr lang="pl-PL" sz="2000" dirty="0" err="1"/>
              <a:t>static</a:t>
            </a:r>
            <a:r>
              <a:rPr lang="pl-PL" sz="2000" dirty="0"/>
              <a:t> </a:t>
            </a:r>
            <a:r>
              <a:rPr lang="pl-PL" sz="2000" dirty="0" err="1"/>
              <a:t>random-access</a:t>
            </a:r>
            <a:r>
              <a:rPr lang="pl-PL" sz="2000" dirty="0"/>
              <a:t> </a:t>
            </a:r>
            <a:r>
              <a:rPr lang="pl-PL" sz="2000" dirty="0" err="1"/>
              <a:t>memory</a:t>
            </a:r>
            <a:r>
              <a:rPr lang="pl-PL" sz="2000" dirty="0"/>
              <a:t>, w skrócie SRAM) oraz pamięci dynamiczne (ang. </a:t>
            </a:r>
            <a:r>
              <a:rPr lang="pl-PL" sz="2000" dirty="0" err="1"/>
              <a:t>dynamic</a:t>
            </a:r>
            <a:r>
              <a:rPr lang="pl-PL" sz="2000" dirty="0"/>
              <a:t> </a:t>
            </a:r>
            <a:r>
              <a:rPr lang="pl-PL" sz="2000" dirty="0" err="1"/>
              <a:t>random-access</a:t>
            </a:r>
            <a:r>
              <a:rPr lang="pl-PL" sz="2000" dirty="0"/>
              <a:t> </a:t>
            </a:r>
            <a:r>
              <a:rPr lang="pl-PL" sz="2000" dirty="0" err="1"/>
              <a:t>memory</a:t>
            </a:r>
            <a:r>
              <a:rPr lang="pl-PL" sz="2000" dirty="0"/>
              <a:t>, w skrócie DRAM). </a:t>
            </a:r>
          </a:p>
          <a:p>
            <a:pPr marL="0" indent="0">
              <a:buNone/>
            </a:pPr>
            <a:r>
              <a:rPr lang="pl-PL" sz="2000" dirty="0"/>
              <a:t>Pamięci statyczne są szybsze od pamięci dynamicznych, które wymagają ponadto częstego odświeżania, bez którego szybko tracą swoją zawartość. </a:t>
            </a:r>
          </a:p>
          <a:p>
            <a:pPr marL="0" indent="0">
              <a:buNone/>
            </a:pPr>
            <a:r>
              <a:rPr lang="pl-PL" sz="2000" dirty="0"/>
              <a:t>Obok swoich zalet są one jednak dużo droższe; używane są w układach, gdzie wymagana jest duża szybkość (np. pamięć podręczna procesora) lub ilość pamięci jest niewielka, więc nie opłaca się konstruować układu odświeżania (np. proste mikrokontrolery). </a:t>
            </a:r>
          </a:p>
          <a:p>
            <a:pPr marL="0" indent="0">
              <a:buNone/>
            </a:pPr>
            <a:r>
              <a:rPr lang="pl-PL" sz="2000" dirty="0"/>
              <a:t>W komputerach wymagających dużej ilości pamięci jako pamięć operacyjną używa się pamięci DRAM. </a:t>
            </a:r>
          </a:p>
        </p:txBody>
      </p:sp>
      <p:sp>
        <p:nvSpPr>
          <p:cNvPr id="3" name="Tytuł 2">
            <a:extLst>
              <a:ext uri="{FF2B5EF4-FFF2-40B4-BE49-F238E27FC236}">
                <a16:creationId xmlns:a16="http://schemas.microsoft.com/office/drawing/2014/main" id="{5B192FF8-3822-409D-92D8-D9A3D8D0EE4B}"/>
              </a:ext>
            </a:extLst>
          </p:cNvPr>
          <p:cNvSpPr>
            <a:spLocks noGrp="1"/>
          </p:cNvSpPr>
          <p:nvPr>
            <p:ph type="title"/>
          </p:nvPr>
        </p:nvSpPr>
        <p:spPr/>
        <p:txBody>
          <a:bodyPr/>
          <a:lstStyle/>
          <a:p>
            <a:r>
              <a:rPr lang="pl-PL" dirty="0" err="1"/>
              <a:t>Pamieć</a:t>
            </a:r>
            <a:r>
              <a:rPr lang="pl-PL" dirty="0"/>
              <a:t> operacyjna</a:t>
            </a:r>
          </a:p>
        </p:txBody>
      </p:sp>
    </p:spTree>
    <p:extLst>
      <p:ext uri="{BB962C8B-B14F-4D97-AF65-F5344CB8AC3E}">
        <p14:creationId xmlns:p14="http://schemas.microsoft.com/office/powerpoint/2010/main" val="346988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944_TF78438558" id="{656982CE-918E-475A-B40A-5C9C63D77659}" vid="{35A616ED-4F32-4850-9933-730FF490343F}"/>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{A664B89D-52AE-4378-A9D6-8657CA0A7BAD}tf78438558_win32</Template>
  <TotalTime>218</TotalTime>
  <Words>5984</Words>
  <Application>Microsoft Office PowerPoint</Application>
  <PresentationFormat>Panoramiczny</PresentationFormat>
  <Paragraphs>514</Paragraphs>
  <Slides>82</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82</vt:i4>
      </vt:variant>
    </vt:vector>
  </HeadingPairs>
  <TitlesOfParts>
    <vt:vector size="90" baseType="lpstr">
      <vt:lpstr>Arial</vt:lpstr>
      <vt:lpstr>Calibri</vt:lpstr>
      <vt:lpstr>Century Gothic</vt:lpstr>
      <vt:lpstr>Courier New</vt:lpstr>
      <vt:lpstr>Garamond</vt:lpstr>
      <vt:lpstr>Verdana</vt:lpstr>
      <vt:lpstr>Wingdings</vt:lpstr>
      <vt:lpstr>SavonVTI</vt:lpstr>
      <vt:lpstr>Programowanie w języku C++  wykład 2</vt:lpstr>
      <vt:lpstr>Agenda</vt:lpstr>
      <vt:lpstr>Wskaźniki</vt:lpstr>
      <vt:lpstr>Dlaczego używamy wskaźników?</vt:lpstr>
      <vt:lpstr>Wskaźniki</vt:lpstr>
      <vt:lpstr>Wskaźniki</vt:lpstr>
      <vt:lpstr>void</vt:lpstr>
      <vt:lpstr>Pamięć operacyjna</vt:lpstr>
      <vt:lpstr>Pamieć operacyjna</vt:lpstr>
      <vt:lpstr>Kości pamięci</vt:lpstr>
      <vt:lpstr>Matryca pamięci DRAM</vt:lpstr>
      <vt:lpstr>Moduły pamięci</vt:lpstr>
      <vt:lpstr>Architektura von Neumanna</vt:lpstr>
      <vt:lpstr>Architektura von Neumanna</vt:lpstr>
      <vt:lpstr>Architektura von Neumanna</vt:lpstr>
      <vt:lpstr>Procesor</vt:lpstr>
      <vt:lpstr>Schemat blokowy procesora</vt:lpstr>
      <vt:lpstr>CPU</vt:lpstr>
      <vt:lpstr>Język C++ - zarządzanie pamięcią</vt:lpstr>
      <vt:lpstr>Operacje na plikach</vt:lpstr>
      <vt:lpstr>Operacje na plikach</vt:lpstr>
      <vt:lpstr>Prezentacja programu PowerPoint</vt:lpstr>
      <vt:lpstr>Tryby odczytu plików</vt:lpstr>
      <vt:lpstr>Programowanie obiektowe</vt:lpstr>
      <vt:lpstr>PROGRAMOWANIE OBIEKTOWE</vt:lpstr>
      <vt:lpstr>Paradygmaty programowania obiektowego</vt:lpstr>
      <vt:lpstr>Paradygmaty programowania obiektowego</vt:lpstr>
      <vt:lpstr>Programowanie obiektowe</vt:lpstr>
      <vt:lpstr>Programowanie obiektowe</vt:lpstr>
      <vt:lpstr>Podstawowe pojęcia w programowaniu obiektowym</vt:lpstr>
      <vt:lpstr>Obiekty</vt:lpstr>
      <vt:lpstr>Podział</vt:lpstr>
      <vt:lpstr>Przykład hierarchii klas</vt:lpstr>
      <vt:lpstr>Zalety programowania obiektowego</vt:lpstr>
      <vt:lpstr>Wady programowania obiektowego</vt:lpstr>
      <vt:lpstr>Klasy</vt:lpstr>
      <vt:lpstr>Klasy</vt:lpstr>
      <vt:lpstr>Klasy</vt:lpstr>
      <vt:lpstr>Konstruktor Klasy</vt:lpstr>
      <vt:lpstr>Obiekty</vt:lpstr>
      <vt:lpstr>Obiekty</vt:lpstr>
      <vt:lpstr>Język C++ - szablony</vt:lpstr>
      <vt:lpstr>Szablony</vt:lpstr>
      <vt:lpstr>Implementacja szablonu</vt:lpstr>
      <vt:lpstr>Zalety Szablonów</vt:lpstr>
      <vt:lpstr>Wady użycia szablonów</vt:lpstr>
      <vt:lpstr>Analiza błędu</vt:lpstr>
      <vt:lpstr>Wyjątki</vt:lpstr>
      <vt:lpstr>Przykład bez przechwytywania wyjątków</vt:lpstr>
      <vt:lpstr>Przykład z obsługą wyjątku</vt:lpstr>
      <vt:lpstr>Wyjątki</vt:lpstr>
      <vt:lpstr>Wyjątki</vt:lpstr>
      <vt:lpstr>Nowe elementy wersji C++ 17</vt:lpstr>
      <vt:lpstr>Trójznaki</vt:lpstr>
      <vt:lpstr>Surowe łańcuchy znakowe</vt:lpstr>
      <vt:lpstr>Przykład</vt:lpstr>
      <vt:lpstr>Literały znaków</vt:lpstr>
      <vt:lpstr>Pętla for-each</vt:lpstr>
      <vt:lpstr>Pętla for-each</vt:lpstr>
      <vt:lpstr>Jednolita inicjalizacja</vt:lpstr>
      <vt:lpstr>Silne typy wyliczeniowe (stypizowane)</vt:lpstr>
      <vt:lpstr>Dedukcja argumentów</vt:lpstr>
      <vt:lpstr>Dedukcja argumentów</vt:lpstr>
      <vt:lpstr>constexpr</vt:lpstr>
      <vt:lpstr>constexpr-if</vt:lpstr>
      <vt:lpstr>Wielomodułowość</vt:lpstr>
      <vt:lpstr>Moduły</vt:lpstr>
      <vt:lpstr>Moduły</vt:lpstr>
      <vt:lpstr>Prezentacja programu PowerPoint</vt:lpstr>
      <vt:lpstr>Prezentacja programu PowerPoint</vt:lpstr>
      <vt:lpstr>DALVIK I ART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Programowanie w języku C++</dc:title>
  <dc:creator>Marcin Albiniak</dc:creator>
  <cp:lastModifiedBy>Marcin Albiniak</cp:lastModifiedBy>
  <cp:revision>38</cp:revision>
  <dcterms:created xsi:type="dcterms:W3CDTF">2021-04-22T05:23:42Z</dcterms:created>
  <dcterms:modified xsi:type="dcterms:W3CDTF">2021-04-23T14:26:37Z</dcterms:modified>
</cp:coreProperties>
</file>